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BFE2F5-486B-4547-8548-3770909CFA69}">
          <p14:sldIdLst>
            <p14:sldId id="327"/>
            <p14:sldId id="330"/>
            <p14:sldId id="331"/>
            <p14:sldId id="332"/>
          </p14:sldIdLst>
        </p14:section>
        <p14:section name="Section 1 Methodology" id="{80A7637C-8495-44A5-B0FA-6E7D24A6F1DE}">
          <p14:sldIdLst>
            <p14:sldId id="298"/>
            <p14:sldId id="262"/>
            <p14:sldId id="263"/>
            <p14:sldId id="299"/>
            <p14:sldId id="302"/>
            <p14:sldId id="264"/>
            <p14:sldId id="266"/>
            <p14:sldId id="265"/>
            <p14:sldId id="276"/>
            <p14:sldId id="303"/>
            <p14:sldId id="293"/>
            <p14:sldId id="277"/>
          </p14:sldIdLst>
        </p14:section>
        <p14:section name="Section 2: Insights drawn from EDA" id="{359BB211-C8CC-4117-A0A3-18CF196D09FA}">
          <p14:sldIdLst>
            <p14:sldId id="284"/>
            <p14:sldId id="269"/>
            <p14:sldId id="304"/>
            <p14:sldId id="305"/>
            <p14:sldId id="307"/>
            <p14:sldId id="306"/>
            <p14:sldId id="308"/>
            <p14:sldId id="270"/>
            <p14:sldId id="309"/>
            <p14:sldId id="310"/>
            <p14:sldId id="311"/>
            <p14:sldId id="312"/>
            <p14:sldId id="314"/>
            <p14:sldId id="313"/>
            <p14:sldId id="315"/>
            <p14:sldId id="316"/>
            <p14:sldId id="317"/>
          </p14:sldIdLst>
        </p14:section>
        <p14:section name="Section 3" id="{7E9948AE-E0D4-4C65-8747-892DD52DC05C}">
          <p14:sldIdLst>
            <p14:sldId id="294"/>
            <p14:sldId id="296"/>
            <p14:sldId id="318"/>
            <p14:sldId id="319"/>
          </p14:sldIdLst>
        </p14:section>
        <p14:section name="Section 4" id="{94347A6B-3B5E-4A66-95F0-9641B1A181A6}">
          <p14:sldIdLst>
            <p14:sldId id="321"/>
            <p14:sldId id="322"/>
            <p14:sldId id="323"/>
            <p14:sldId id="324"/>
          </p14:sldIdLst>
        </p14:section>
        <p14:section name="Section 5" id="{F5C32AEE-70E5-4AF6-886D-A2A4248DC0CB}">
          <p14:sldIdLst>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F2F4F8"/>
    <a:srgbClr val="0B49C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1/16/2026</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1/16/2026</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ezhiyanP4597/IBM-data-science-Practi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zhiyanP4597/IBM-data-science-Practi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zhiyanP4597/IBM-data-science-Practi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zhiyanP4597/IBM-data-science-Practi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SezhiyanP4597/IBM-data-science-Practi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ezhiyanP4597/IBM-data-science-Practic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zhiyanP4597/IBM-data-science-Practi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SEZHIYAN P</a:t>
            </a:r>
          </a:p>
          <a:p>
            <a:r>
              <a:rPr lang="en-US" dirty="0" smtClean="0">
                <a:solidFill>
                  <a:schemeClr val="bg2"/>
                </a:solidFill>
                <a:latin typeface="Abadi" panose="020B0604020104020204" pitchFamily="34" charset="0"/>
                <a:ea typeface="SF Pro" pitchFamily="2" charset="0"/>
                <a:cs typeface="SF Pro" pitchFamily="2" charset="0"/>
              </a:rPr>
              <a:t>19 JANUARY 2026</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80967"/>
            <a:ext cx="8975652" cy="4351338"/>
          </a:xfrm>
          <a:prstGeom prst="rect">
            <a:avLst/>
          </a:prstGeom>
        </p:spPr>
        <p:txBody>
          <a:bodyPr/>
          <a:lstStyle/>
          <a:p>
            <a:pPr>
              <a:lnSpc>
                <a:spcPct val="80000"/>
              </a:lnSpc>
              <a:spcBef>
                <a:spcPct val="0"/>
              </a:spcBef>
              <a:spcAft>
                <a:spcPts val="600"/>
              </a:spcAft>
              <a:buFont typeface="Arial"/>
              <a:buChar char="•"/>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Create a training label with landing outcomes where successful = 1 &amp; failure = 0.</a:t>
            </a:r>
          </a:p>
          <a:p>
            <a:pPr>
              <a:lnSpc>
                <a:spcPct val="80000"/>
              </a:lnSpc>
              <a:spcBef>
                <a:spcPct val="0"/>
              </a:spcBef>
              <a:spcAft>
                <a:spcPts val="600"/>
              </a:spcAft>
              <a:buFont typeface="Arial"/>
              <a:buChar char="•"/>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Outcome column has two components: ‘Mission Outcome’ ‘Landing Location’</a:t>
            </a:r>
          </a:p>
          <a:p>
            <a:pPr marR="5080">
              <a:lnSpc>
                <a:spcPct val="80000"/>
              </a:lnSpc>
              <a:spcBef>
                <a:spcPct val="0"/>
              </a:spcBef>
              <a:spcAft>
                <a:spcPts val="600"/>
              </a:spcAft>
              <a:buFont typeface="Arial"/>
              <a:buChar char="•"/>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New training label column ‘class’ with a value of 1 if ‘Mission Outcome’ is True and 0 otherwise.  Value Mapping:</a:t>
            </a:r>
          </a:p>
          <a:p>
            <a:pPr>
              <a:lnSpc>
                <a:spcPct val="80000"/>
              </a:lnSpc>
              <a:spcBef>
                <a:spcPct val="0"/>
              </a:spcBef>
              <a:spcAft>
                <a:spcPts val="600"/>
              </a:spcAft>
              <a:buFont typeface="Arial"/>
              <a:buChar char="•"/>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True ASDS, True RTLS, &amp; True Ocean – set to -&gt; 1</a:t>
            </a:r>
          </a:p>
          <a:p>
            <a:pPr>
              <a:lnSpc>
                <a:spcPct val="80000"/>
              </a:lnSpc>
              <a:spcBef>
                <a:spcPct val="0"/>
              </a:spcBef>
              <a:spcAft>
                <a:spcPts val="600"/>
              </a:spcAft>
              <a:buFont typeface="Arial"/>
              <a:buChar char="•"/>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None </a:t>
            </a:r>
            <a:r>
              <a:rPr lang="en-US" dirty="0" err="1">
                <a:solidFill>
                  <a:schemeClr val="accent5">
                    <a:lumMod val="75000"/>
                  </a:schemeClr>
                </a:solidFill>
                <a:latin typeface="Abadi"/>
                <a:ea typeface="IBM Plex Mono SemiBold" panose="020B0709050203000203" pitchFamily="49" charset="0"/>
                <a:cs typeface="IBM Plex Mono SemiBold" panose="020B0709050203000203" pitchFamily="49" charset="0"/>
              </a:rPr>
              <a:t>None</a:t>
            </a: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 False ASDS, None ASDS, False Ocean, False RTLS – set to -&gt; </a:t>
            </a:r>
            <a:r>
              <a:rPr lang="en-US" dirty="0" smtClean="0">
                <a:solidFill>
                  <a:schemeClr val="accent5">
                    <a:lumMod val="75000"/>
                  </a:schemeClr>
                </a:solidFill>
                <a:latin typeface="Abadi"/>
                <a:ea typeface="IBM Plex Mono SemiBold" panose="020B0709050203000203" pitchFamily="49" charset="0"/>
                <a:cs typeface="IBM Plex Mono SemiBold" panose="020B0709050203000203" pitchFamily="49" charset="0"/>
              </a:rPr>
              <a:t>0</a:t>
            </a:r>
            <a:endPar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endParaRPr>
          </a:p>
          <a:p>
            <a:pPr marR="1900555">
              <a:lnSpc>
                <a:spcPct val="80000"/>
              </a:lnSpc>
              <a:spcBef>
                <a:spcPts val="1200"/>
              </a:spcBef>
              <a:spcAft>
                <a:spcPts val="600"/>
              </a:spcAft>
              <a:buFont typeface="Arial"/>
              <a:buChar char="•"/>
              <a:tabLst>
                <a:tab pos="240665" algn="l"/>
                <a:tab pos="241300" algn="l"/>
              </a:tabLst>
            </a:pPr>
            <a:r>
              <a:rPr lang="en-US" dirty="0">
                <a:solidFill>
                  <a:srgbClr val="0B49CB"/>
                </a:solidFill>
                <a:latin typeface="Abadi"/>
                <a:ea typeface="IBM Plex Mono SemiBold" panose="020B0709050203000203" pitchFamily="49" charset="0"/>
                <a:cs typeface="IBM Plex Mono SemiBold" panose="020B0709050203000203" pitchFamily="49" charset="0"/>
              </a:rPr>
              <a:t>GitHub url: </a:t>
            </a:r>
            <a:r>
              <a:rPr lang="en-US" dirty="0">
                <a:solidFill>
                  <a:srgbClr val="0B49CB"/>
                </a:solidFill>
                <a:latin typeface="Abadi"/>
                <a:ea typeface="IBM Plex Mono SemiBold" panose="020B0709050203000203" pitchFamily="49" charset="0"/>
                <a:cs typeface="IBM Plex Mono SemiBold" panose="020B0709050203000203" pitchFamily="49" charset="0"/>
                <a:hlinkClick r:id="rId3"/>
              </a:rPr>
              <a:t>https://github.com/SezhiyanP4597/IBM-data-science-Practice</a:t>
            </a:r>
            <a:endParaRPr lang="en-US" dirty="0">
              <a:solidFill>
                <a:srgbClr val="0B49CB"/>
              </a:solidFill>
              <a:latin typeface="Abadi"/>
              <a:ea typeface="IBM Plex Mono SemiBold" panose="020B0709050203000203" pitchFamily="49" charset="0"/>
              <a:cs typeface="IBM Plex Mono SemiBold" panose="020B0709050203000203" pitchFamily="49" charset="0"/>
            </a:endParaRPr>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R="556260">
              <a:lnSpc>
                <a:spcPct val="80000"/>
              </a:lnSpc>
              <a:spcBef>
                <a:spcPts val="335"/>
              </a:spcBef>
              <a:spcAft>
                <a:spcPts val="600"/>
              </a:spcAft>
              <a:buFont typeface="Arial"/>
              <a:buChar char="•"/>
              <a:tabLst>
                <a:tab pos="240665" algn="l"/>
                <a:tab pos="241300" algn="l"/>
              </a:tabLst>
            </a:pPr>
            <a:r>
              <a:rPr lang="en-US" sz="2400" dirty="0">
                <a:solidFill>
                  <a:schemeClr val="accent5">
                    <a:lumMod val="75000"/>
                  </a:schemeClr>
                </a:solidFill>
                <a:latin typeface="Abadi"/>
                <a:ea typeface="IBM Plex Mono SemiBold" panose="020B0709050203000203" pitchFamily="49" charset="0"/>
                <a:cs typeface="IBM Plex Mono SemiBold" panose="020B0709050203000203" pitchFamily="49" charset="0"/>
              </a:rPr>
              <a:t>Exploratory Data Analysis performed on variables Flight Number, Payload Mass, Launch Site,  Orbit, Class and Year.</a:t>
            </a:r>
          </a:p>
          <a:p>
            <a:pPr marL="0" indent="0">
              <a:lnSpc>
                <a:spcPct val="80000"/>
              </a:lnSpc>
              <a:spcBef>
                <a:spcPts val="1050"/>
              </a:spcBef>
              <a:spcAft>
                <a:spcPts val="600"/>
              </a:spcAft>
              <a:buNone/>
              <a:tabLst>
                <a:tab pos="240665" algn="l"/>
                <a:tab pos="241300" algn="l"/>
              </a:tabLst>
            </a:pPr>
            <a:r>
              <a:rPr lang="en-US" sz="2400" dirty="0">
                <a:solidFill>
                  <a:srgbClr val="0B49CB"/>
                </a:solidFill>
                <a:latin typeface="Abadi"/>
                <a:ea typeface="IBM Plex Mono SemiBold" panose="020B0709050203000203" pitchFamily="49" charset="0"/>
                <a:cs typeface="IBM Plex Mono SemiBold" panose="020B0709050203000203" pitchFamily="49" charset="0"/>
              </a:rPr>
              <a:t>Plots Used:</a:t>
            </a:r>
          </a:p>
          <a:p>
            <a:pPr marR="405765">
              <a:lnSpc>
                <a:spcPct val="80000"/>
              </a:lnSpc>
              <a:spcBef>
                <a:spcPts val="1430"/>
              </a:spcBef>
              <a:spcAft>
                <a:spcPts val="600"/>
              </a:spcAft>
              <a:buFont typeface="Arial"/>
              <a:buChar char="•"/>
              <a:tabLst>
                <a:tab pos="240665" algn="l"/>
                <a:tab pos="241300" algn="l"/>
              </a:tabLst>
            </a:pPr>
            <a:r>
              <a:rPr lang="en-US" sz="2400" dirty="0">
                <a:solidFill>
                  <a:schemeClr val="accent5">
                    <a:lumMod val="75000"/>
                  </a:schemeClr>
                </a:solidFill>
                <a:latin typeface="Abadi"/>
                <a:ea typeface="IBM Plex Mono SemiBold" panose="020B0709050203000203" pitchFamily="49" charset="0"/>
                <a:cs typeface="IBM Plex Mono SemiBold" panose="020B0709050203000203" pitchFamily="49" charset="0"/>
              </a:rPr>
              <a:t>Flight Number vs. Payload Mass, Flight Number vs. Launch Site, Payload Mass vs. Launch Site,  Orbit vs. Success Rate, Flight Number vs. Orbit, Payload vs Orbit, and Success Yearly Trend</a:t>
            </a:r>
          </a:p>
          <a:p>
            <a:pPr>
              <a:lnSpc>
                <a:spcPct val="80000"/>
              </a:lnSpc>
              <a:spcBef>
                <a:spcPts val="1160"/>
              </a:spcBef>
              <a:spcAft>
                <a:spcPts val="600"/>
              </a:spcAft>
              <a:buFont typeface="Arial"/>
              <a:buChar char="•"/>
              <a:tabLst>
                <a:tab pos="240665" algn="l"/>
                <a:tab pos="241300" algn="l"/>
              </a:tabLst>
            </a:pPr>
            <a:r>
              <a:rPr lang="en-US" sz="2400" dirty="0">
                <a:solidFill>
                  <a:schemeClr val="accent5">
                    <a:lumMod val="75000"/>
                  </a:schemeClr>
                </a:solidFill>
                <a:latin typeface="Abadi"/>
                <a:ea typeface="IBM Plex Mono SemiBold" panose="020B0709050203000203" pitchFamily="49" charset="0"/>
                <a:cs typeface="IBM Plex Mono SemiBold" panose="020B0709050203000203" pitchFamily="49" charset="0"/>
              </a:rPr>
              <a:t>Scatter plots, line charts, and bar plots were used to compare relationships between variables to</a:t>
            </a:r>
          </a:p>
          <a:p>
            <a:pPr>
              <a:lnSpc>
                <a:spcPct val="80000"/>
              </a:lnSpc>
              <a:spcAft>
                <a:spcPts val="600"/>
              </a:spcAft>
              <a:buFont typeface="Arial"/>
              <a:buChar char="•"/>
              <a:tabLst>
                <a:tab pos="240665" algn="l"/>
                <a:tab pos="241300" algn="l"/>
              </a:tabLst>
            </a:pPr>
            <a:r>
              <a:rPr lang="en-US" sz="2400" dirty="0">
                <a:solidFill>
                  <a:schemeClr val="accent5">
                    <a:lumMod val="75000"/>
                  </a:schemeClr>
                </a:solidFill>
                <a:latin typeface="Abadi"/>
                <a:ea typeface="IBM Plex Mono SemiBold" panose="020B0709050203000203" pitchFamily="49" charset="0"/>
                <a:cs typeface="IBM Plex Mono SemiBold" panose="020B0709050203000203" pitchFamily="49" charset="0"/>
              </a:rPr>
              <a:t>decide if a relationship exists so that they could be used in training the machine learning model</a:t>
            </a:r>
          </a:p>
          <a:p>
            <a:pPr marL="0" marR="5080" indent="0">
              <a:lnSpc>
                <a:spcPct val="80000"/>
              </a:lnSpc>
              <a:spcBef>
                <a:spcPts val="1105"/>
              </a:spcBef>
              <a:spcAft>
                <a:spcPts val="600"/>
              </a:spcAft>
              <a:buNone/>
              <a:tabLst>
                <a:tab pos="240665" algn="l"/>
                <a:tab pos="241300" algn="l"/>
              </a:tabLst>
            </a:pPr>
            <a:r>
              <a:rPr lang="en-US" sz="2400" dirty="0">
                <a:solidFill>
                  <a:srgbClr val="0B49CB"/>
                </a:solidFill>
                <a:latin typeface="Abadi"/>
                <a:ea typeface="IBM Plex Mono SemiBold" panose="020B0709050203000203" pitchFamily="49" charset="0"/>
                <a:cs typeface="IBM Plex Mono SemiBold" panose="020B0709050203000203" pitchFamily="49" charset="0"/>
              </a:rPr>
              <a:t>GitHub url: </a:t>
            </a:r>
            <a:endParaRPr lang="en-US" sz="2400" dirty="0">
              <a:solidFill>
                <a:srgbClr val="0B49CB"/>
              </a:solidFill>
              <a:latin typeface="Abadi"/>
              <a:ea typeface="IBM Plex Mono SemiBold" panose="020B0709050203000203" pitchFamily="49" charset="0"/>
              <a:cs typeface="IBM Plex Mono SemiBold" panose="020B0709050203000203" pitchFamily="49" charset="0"/>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IN" sz="2400" spc="-5" dirty="0">
                <a:solidFill>
                  <a:srgbClr val="1C7DDB"/>
                </a:solidFill>
                <a:latin typeface="Carlito"/>
                <a:cs typeface="Carlito"/>
              </a:rPr>
              <a:t>Loaded </a:t>
            </a:r>
            <a:r>
              <a:rPr lang="en-IN" sz="2400" spc="-25" dirty="0">
                <a:solidFill>
                  <a:srgbClr val="1C7DDB"/>
                </a:solidFill>
                <a:latin typeface="Carlito"/>
                <a:cs typeface="Carlito"/>
              </a:rPr>
              <a:t>data </a:t>
            </a:r>
            <a:r>
              <a:rPr lang="en-IN" sz="2400" spc="-10" dirty="0">
                <a:solidFill>
                  <a:srgbClr val="1C7DDB"/>
                </a:solidFill>
                <a:latin typeface="Carlito"/>
                <a:cs typeface="Carlito"/>
              </a:rPr>
              <a:t>set </a:t>
            </a:r>
            <a:r>
              <a:rPr lang="en-IN" sz="2400" spc="-25" dirty="0">
                <a:solidFill>
                  <a:srgbClr val="1C7DDB"/>
                </a:solidFill>
                <a:latin typeface="Carlito"/>
                <a:cs typeface="Carlito"/>
              </a:rPr>
              <a:t>into </a:t>
            </a:r>
            <a:r>
              <a:rPr lang="en-IN" sz="2400" dirty="0">
                <a:solidFill>
                  <a:srgbClr val="1C7DDB"/>
                </a:solidFill>
                <a:latin typeface="Carlito"/>
                <a:cs typeface="Carlito"/>
              </a:rPr>
              <a:t>IBM DB2</a:t>
            </a:r>
            <a:r>
              <a:rPr lang="en-IN" sz="2400" spc="-125" dirty="0">
                <a:solidFill>
                  <a:srgbClr val="1C7DDB"/>
                </a:solidFill>
                <a:latin typeface="Carlito"/>
                <a:cs typeface="Carlito"/>
              </a:rPr>
              <a:t> </a:t>
            </a:r>
            <a:r>
              <a:rPr lang="en-IN" sz="2400" spc="-5" dirty="0">
                <a:solidFill>
                  <a:srgbClr val="1C7DDB"/>
                </a:solidFill>
                <a:latin typeface="Carlito"/>
                <a:cs typeface="Carlito"/>
              </a:rPr>
              <a:t>Database.</a:t>
            </a:r>
            <a:endParaRPr lang="en-IN" sz="2400" dirty="0">
              <a:solidFill>
                <a:srgbClr val="1C7DDB"/>
              </a:solidFill>
              <a:latin typeface="Carlito"/>
              <a:cs typeface="Carlito"/>
            </a:endParaRPr>
          </a:p>
          <a:p>
            <a:pPr marL="12700">
              <a:lnSpc>
                <a:spcPct val="100000"/>
              </a:lnSpc>
              <a:spcBef>
                <a:spcPts val="1175"/>
              </a:spcBef>
            </a:pPr>
            <a:r>
              <a:rPr lang="en-IN" sz="2400" spc="-5" dirty="0">
                <a:solidFill>
                  <a:srgbClr val="1C7DDB"/>
                </a:solidFill>
                <a:latin typeface="Carlito"/>
                <a:cs typeface="Carlito"/>
              </a:rPr>
              <a:t>Queried using SQL </a:t>
            </a:r>
            <a:r>
              <a:rPr lang="en-IN" sz="2400" dirty="0">
                <a:solidFill>
                  <a:srgbClr val="1C7DDB"/>
                </a:solidFill>
                <a:latin typeface="Carlito"/>
                <a:cs typeface="Carlito"/>
              </a:rPr>
              <a:t>Python</a:t>
            </a:r>
            <a:r>
              <a:rPr lang="en-IN" sz="2400" spc="-100" dirty="0">
                <a:solidFill>
                  <a:srgbClr val="1C7DDB"/>
                </a:solidFill>
                <a:latin typeface="Carlito"/>
                <a:cs typeface="Carlito"/>
              </a:rPr>
              <a:t> </a:t>
            </a:r>
            <a:r>
              <a:rPr lang="en-IN" sz="2400" spc="-25" dirty="0">
                <a:solidFill>
                  <a:srgbClr val="1C7DDB"/>
                </a:solidFill>
                <a:latin typeface="Carlito"/>
                <a:cs typeface="Carlito"/>
              </a:rPr>
              <a:t>integration.</a:t>
            </a:r>
            <a:endParaRPr lang="en-IN" sz="2400" dirty="0">
              <a:solidFill>
                <a:srgbClr val="1C7DDB"/>
              </a:solidFill>
              <a:latin typeface="Carlito"/>
              <a:cs typeface="Carlito"/>
            </a:endParaRPr>
          </a:p>
          <a:p>
            <a:pPr marL="12700">
              <a:lnSpc>
                <a:spcPct val="100000"/>
              </a:lnSpc>
              <a:spcBef>
                <a:spcPts val="1560"/>
              </a:spcBef>
            </a:pPr>
            <a:r>
              <a:rPr lang="en-IN" sz="2400" spc="-5" dirty="0">
                <a:solidFill>
                  <a:srgbClr val="1C7DDB"/>
                </a:solidFill>
                <a:latin typeface="Carlito"/>
                <a:cs typeface="Carlito"/>
              </a:rPr>
              <a:t>Queries </a:t>
            </a:r>
            <a:r>
              <a:rPr lang="en-IN" sz="2400" spc="-20" dirty="0">
                <a:solidFill>
                  <a:srgbClr val="1C7DDB"/>
                </a:solidFill>
                <a:latin typeface="Carlito"/>
                <a:cs typeface="Carlito"/>
              </a:rPr>
              <a:t>were </a:t>
            </a:r>
            <a:r>
              <a:rPr lang="en-IN" sz="2400" dirty="0">
                <a:solidFill>
                  <a:srgbClr val="1C7DDB"/>
                </a:solidFill>
                <a:latin typeface="Carlito"/>
                <a:cs typeface="Carlito"/>
              </a:rPr>
              <a:t>made </a:t>
            </a:r>
            <a:r>
              <a:rPr lang="en-IN" sz="2400" spc="-20" dirty="0">
                <a:solidFill>
                  <a:srgbClr val="1C7DDB"/>
                </a:solidFill>
                <a:latin typeface="Carlito"/>
                <a:cs typeface="Carlito"/>
              </a:rPr>
              <a:t>to </a:t>
            </a:r>
            <a:r>
              <a:rPr lang="en-IN" sz="2400" spc="-10" dirty="0">
                <a:solidFill>
                  <a:srgbClr val="1C7DDB"/>
                </a:solidFill>
                <a:latin typeface="Carlito"/>
                <a:cs typeface="Carlito"/>
              </a:rPr>
              <a:t>get </a:t>
            </a:r>
            <a:r>
              <a:rPr lang="en-IN" sz="2400" dirty="0">
                <a:solidFill>
                  <a:srgbClr val="1C7DDB"/>
                </a:solidFill>
                <a:latin typeface="Carlito"/>
                <a:cs typeface="Carlito"/>
              </a:rPr>
              <a:t>a </a:t>
            </a:r>
            <a:r>
              <a:rPr lang="en-IN" sz="2400" spc="-25" dirty="0">
                <a:solidFill>
                  <a:srgbClr val="1C7DDB"/>
                </a:solidFill>
                <a:latin typeface="Carlito"/>
                <a:cs typeface="Carlito"/>
              </a:rPr>
              <a:t>better </a:t>
            </a:r>
            <a:r>
              <a:rPr lang="en-IN" sz="2400" spc="-20" dirty="0">
                <a:solidFill>
                  <a:srgbClr val="1C7DDB"/>
                </a:solidFill>
                <a:latin typeface="Carlito"/>
                <a:cs typeface="Carlito"/>
              </a:rPr>
              <a:t>understanding </a:t>
            </a:r>
            <a:r>
              <a:rPr lang="en-IN" sz="2400" spc="-5" dirty="0">
                <a:solidFill>
                  <a:srgbClr val="1C7DDB"/>
                </a:solidFill>
                <a:latin typeface="Carlito"/>
                <a:cs typeface="Carlito"/>
              </a:rPr>
              <a:t>of </a:t>
            </a:r>
            <a:r>
              <a:rPr lang="en-IN" sz="2400" dirty="0">
                <a:solidFill>
                  <a:srgbClr val="1C7DDB"/>
                </a:solidFill>
                <a:latin typeface="Carlito"/>
                <a:cs typeface="Carlito"/>
              </a:rPr>
              <a:t>the</a:t>
            </a:r>
            <a:r>
              <a:rPr lang="en-IN" sz="2400" spc="25" dirty="0">
                <a:solidFill>
                  <a:srgbClr val="1C7DDB"/>
                </a:solidFill>
                <a:latin typeface="Carlito"/>
                <a:cs typeface="Carlito"/>
              </a:rPr>
              <a:t> </a:t>
            </a:r>
            <a:r>
              <a:rPr lang="en-IN" sz="2400" spc="-20" dirty="0">
                <a:solidFill>
                  <a:srgbClr val="1C7DDB"/>
                </a:solidFill>
                <a:latin typeface="Carlito"/>
                <a:cs typeface="Carlito"/>
              </a:rPr>
              <a:t>dataset.</a:t>
            </a:r>
            <a:endParaRPr lang="en-IN" sz="2400" dirty="0">
              <a:solidFill>
                <a:srgbClr val="1C7DDB"/>
              </a:solidFill>
              <a:latin typeface="Carlito"/>
              <a:cs typeface="Carlito"/>
            </a:endParaRPr>
          </a:p>
          <a:p>
            <a:pPr marL="12700" marR="434975">
              <a:lnSpc>
                <a:spcPts val="2200"/>
              </a:lnSpc>
              <a:spcBef>
                <a:spcPts val="1440"/>
              </a:spcBef>
            </a:pPr>
            <a:r>
              <a:rPr lang="en-IN" sz="2400" spc="-5" dirty="0">
                <a:solidFill>
                  <a:srgbClr val="1C7DDB"/>
                </a:solidFill>
                <a:latin typeface="Carlito"/>
                <a:cs typeface="Carlito"/>
              </a:rPr>
              <a:t>Queried </a:t>
            </a:r>
            <a:r>
              <a:rPr lang="en-IN" sz="2400" spc="-20" dirty="0">
                <a:solidFill>
                  <a:srgbClr val="1C7DDB"/>
                </a:solidFill>
                <a:latin typeface="Carlito"/>
                <a:cs typeface="Carlito"/>
              </a:rPr>
              <a:t>information </a:t>
            </a:r>
            <a:r>
              <a:rPr lang="en-IN" sz="2400" dirty="0">
                <a:solidFill>
                  <a:srgbClr val="1C7DDB"/>
                </a:solidFill>
                <a:latin typeface="Carlito"/>
                <a:cs typeface="Carlito"/>
              </a:rPr>
              <a:t>about launch </a:t>
            </a:r>
            <a:r>
              <a:rPr lang="en-IN" sz="2400" spc="-20" dirty="0">
                <a:solidFill>
                  <a:srgbClr val="1C7DDB"/>
                </a:solidFill>
                <a:latin typeface="Carlito"/>
                <a:cs typeface="Carlito"/>
              </a:rPr>
              <a:t>site </a:t>
            </a:r>
            <a:r>
              <a:rPr lang="en-IN" sz="2400" spc="-5" dirty="0">
                <a:solidFill>
                  <a:srgbClr val="1C7DDB"/>
                </a:solidFill>
                <a:latin typeface="Carlito"/>
                <a:cs typeface="Carlito"/>
              </a:rPr>
              <a:t>names, mission </a:t>
            </a:r>
            <a:r>
              <a:rPr lang="en-IN" sz="2400" spc="-20" dirty="0">
                <a:solidFill>
                  <a:srgbClr val="1C7DDB"/>
                </a:solidFill>
                <a:latin typeface="Carlito"/>
                <a:cs typeface="Carlito"/>
              </a:rPr>
              <a:t>outcomes, various pay </a:t>
            </a:r>
            <a:r>
              <a:rPr lang="en-IN" sz="2400" dirty="0">
                <a:solidFill>
                  <a:srgbClr val="1C7DDB"/>
                </a:solidFill>
                <a:latin typeface="Carlito"/>
                <a:cs typeface="Carlito"/>
              </a:rPr>
              <a:t>load </a:t>
            </a:r>
            <a:r>
              <a:rPr lang="en-IN" sz="2400" spc="-25" dirty="0">
                <a:solidFill>
                  <a:srgbClr val="1C7DDB"/>
                </a:solidFill>
                <a:latin typeface="Carlito"/>
                <a:cs typeface="Carlito"/>
              </a:rPr>
              <a:t>sizes </a:t>
            </a:r>
            <a:r>
              <a:rPr lang="en-IN" sz="2400" spc="-5" dirty="0">
                <a:solidFill>
                  <a:srgbClr val="1C7DDB"/>
                </a:solidFill>
                <a:latin typeface="Carlito"/>
                <a:cs typeface="Carlito"/>
              </a:rPr>
              <a:t>of  </a:t>
            </a:r>
            <a:r>
              <a:rPr lang="en-IN" sz="2400" spc="-25" dirty="0">
                <a:solidFill>
                  <a:srgbClr val="1C7DDB"/>
                </a:solidFill>
                <a:latin typeface="Carlito"/>
                <a:cs typeface="Carlito"/>
              </a:rPr>
              <a:t>customers </a:t>
            </a:r>
            <a:r>
              <a:rPr lang="en-IN" sz="2400" dirty="0">
                <a:solidFill>
                  <a:srgbClr val="1C7DDB"/>
                </a:solidFill>
                <a:latin typeface="Carlito"/>
                <a:cs typeface="Carlito"/>
              </a:rPr>
              <a:t>and </a:t>
            </a:r>
            <a:r>
              <a:rPr lang="en-IN" sz="2400" spc="-20" dirty="0">
                <a:solidFill>
                  <a:srgbClr val="1C7DDB"/>
                </a:solidFill>
                <a:latin typeface="Carlito"/>
                <a:cs typeface="Carlito"/>
              </a:rPr>
              <a:t>booster </a:t>
            </a:r>
            <a:r>
              <a:rPr lang="en-IN" sz="2400" spc="-25" dirty="0">
                <a:solidFill>
                  <a:srgbClr val="1C7DDB"/>
                </a:solidFill>
                <a:latin typeface="Carlito"/>
                <a:cs typeface="Carlito"/>
              </a:rPr>
              <a:t>versions, </a:t>
            </a:r>
            <a:r>
              <a:rPr lang="en-IN" sz="2400" dirty="0">
                <a:solidFill>
                  <a:srgbClr val="1C7DDB"/>
                </a:solidFill>
                <a:latin typeface="Carlito"/>
                <a:cs typeface="Carlito"/>
              </a:rPr>
              <a:t>and landing</a:t>
            </a:r>
            <a:r>
              <a:rPr lang="en-IN" sz="2400" spc="5" dirty="0">
                <a:solidFill>
                  <a:srgbClr val="1C7DDB"/>
                </a:solidFill>
                <a:latin typeface="Carlito"/>
                <a:cs typeface="Carlito"/>
              </a:rPr>
              <a:t> </a:t>
            </a:r>
            <a:r>
              <a:rPr lang="en-IN" sz="2400" spc="-15" dirty="0" smtClean="0">
                <a:solidFill>
                  <a:srgbClr val="1C7DDB"/>
                </a:solidFill>
                <a:latin typeface="Carlito"/>
                <a:cs typeface="Carlito"/>
              </a:rPr>
              <a:t>outcomes</a:t>
            </a:r>
            <a:endParaRPr lang="en-IN" sz="3200" dirty="0">
              <a:solidFill>
                <a:srgbClr val="1C7DDB"/>
              </a:solidFill>
              <a:latin typeface="Carlito"/>
              <a:cs typeface="Carlito"/>
            </a:endParaRPr>
          </a:p>
          <a:p>
            <a:pPr marL="12700" marR="5080">
              <a:lnSpc>
                <a:spcPct val="149000"/>
              </a:lnSpc>
            </a:pPr>
            <a:r>
              <a:rPr lang="en-IN" sz="2400" dirty="0">
                <a:solidFill>
                  <a:srgbClr val="0948CB"/>
                </a:solidFill>
                <a:uFill>
                  <a:solidFill>
                    <a:srgbClr val="404040"/>
                  </a:solidFill>
                </a:uFill>
                <a:latin typeface="Carlito"/>
                <a:cs typeface="Carlito"/>
              </a:rPr>
              <a:t>GitHub </a:t>
            </a:r>
            <a:r>
              <a:rPr lang="en-IN" sz="2400" spc="-5" dirty="0">
                <a:solidFill>
                  <a:srgbClr val="0948CB"/>
                </a:solidFill>
                <a:uFill>
                  <a:solidFill>
                    <a:srgbClr val="404040"/>
                  </a:solidFill>
                </a:uFill>
                <a:latin typeface="Carlito"/>
                <a:cs typeface="Carlito"/>
              </a:rPr>
              <a:t>url: </a:t>
            </a:r>
            <a:r>
              <a:rPr lang="en-IN" sz="2400" spc="-5" dirty="0">
                <a:solidFill>
                  <a:srgbClr val="0948CB"/>
                </a:solidFill>
                <a:uFill>
                  <a:solidFill>
                    <a:srgbClr val="404040"/>
                  </a:solidFill>
                </a:uFill>
                <a:latin typeface="Carlito"/>
                <a:cs typeface="Carlito"/>
                <a:hlinkClick r:id="rId3"/>
              </a:rPr>
              <a:t>https://github.com/SezhiyanP4597/IBM-data-science-Practice</a:t>
            </a:r>
            <a:endParaRPr lang="en-US" dirty="0">
              <a:solidFill>
                <a:srgbClr val="0948CB"/>
              </a:solidFill>
            </a:endParaRPr>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1C7DDB"/>
                </a:solidFill>
                <a:latin typeface="Carlito"/>
                <a:cs typeface="Carlito"/>
              </a:rPr>
              <a:t>Folium </a:t>
            </a:r>
            <a:r>
              <a:rPr lang="en-US" sz="2400" spc="-5" dirty="0">
                <a:solidFill>
                  <a:srgbClr val="1C7DDB"/>
                </a:solidFill>
                <a:latin typeface="Carlito"/>
                <a:cs typeface="Carlito"/>
              </a:rPr>
              <a:t>maps mark Launch Sites, successful </a:t>
            </a:r>
            <a:r>
              <a:rPr lang="en-US" sz="2400" dirty="0">
                <a:solidFill>
                  <a:srgbClr val="1C7DDB"/>
                </a:solidFill>
                <a:latin typeface="Carlito"/>
                <a:cs typeface="Carlito"/>
              </a:rPr>
              <a:t>and </a:t>
            </a:r>
            <a:r>
              <a:rPr lang="en-US" sz="2400" spc="-5" dirty="0">
                <a:solidFill>
                  <a:srgbClr val="1C7DDB"/>
                </a:solidFill>
                <a:latin typeface="Carlito"/>
                <a:cs typeface="Carlito"/>
              </a:rPr>
              <a:t>unsuccessful </a:t>
            </a:r>
            <a:r>
              <a:rPr lang="en-US" sz="2400" dirty="0">
                <a:solidFill>
                  <a:srgbClr val="1C7DDB"/>
                </a:solidFill>
                <a:latin typeface="Carlito"/>
                <a:cs typeface="Carlito"/>
              </a:rPr>
              <a:t>landings, and a </a:t>
            </a:r>
            <a:r>
              <a:rPr lang="en-US" sz="2400" spc="-25" dirty="0">
                <a:solidFill>
                  <a:srgbClr val="1C7DDB"/>
                </a:solidFill>
                <a:latin typeface="Carlito"/>
                <a:cs typeface="Carlito"/>
              </a:rPr>
              <a:t>proximity example  </a:t>
            </a:r>
            <a:r>
              <a:rPr lang="en-US" sz="2400" spc="-20" dirty="0">
                <a:solidFill>
                  <a:srgbClr val="1C7DDB"/>
                </a:solidFill>
                <a:latin typeface="Carlito"/>
                <a:cs typeface="Carlito"/>
              </a:rPr>
              <a:t>to </a:t>
            </a:r>
            <a:r>
              <a:rPr lang="en-US" sz="2400" spc="-40" dirty="0">
                <a:solidFill>
                  <a:srgbClr val="1C7DDB"/>
                </a:solidFill>
                <a:latin typeface="Carlito"/>
                <a:cs typeface="Carlito"/>
              </a:rPr>
              <a:t>key </a:t>
            </a:r>
            <a:r>
              <a:rPr lang="en-US" sz="2400" spc="-5" dirty="0">
                <a:solidFill>
                  <a:srgbClr val="1C7DDB"/>
                </a:solidFill>
                <a:latin typeface="Carlito"/>
                <a:cs typeface="Carlito"/>
              </a:rPr>
              <a:t>locations: </a:t>
            </a:r>
            <a:r>
              <a:rPr lang="en-US" sz="2400" spc="-60" dirty="0">
                <a:solidFill>
                  <a:srgbClr val="1C7DDB"/>
                </a:solidFill>
                <a:latin typeface="Carlito"/>
                <a:cs typeface="Carlito"/>
              </a:rPr>
              <a:t>Railway, Highway, </a:t>
            </a:r>
            <a:r>
              <a:rPr lang="en-US" sz="2400" spc="-20" dirty="0">
                <a:solidFill>
                  <a:srgbClr val="1C7DDB"/>
                </a:solidFill>
                <a:latin typeface="Carlito"/>
                <a:cs typeface="Carlito"/>
              </a:rPr>
              <a:t>Coast, </a:t>
            </a:r>
            <a:r>
              <a:rPr lang="en-US" sz="2400" dirty="0">
                <a:solidFill>
                  <a:srgbClr val="1C7DDB"/>
                </a:solidFill>
                <a:latin typeface="Carlito"/>
                <a:cs typeface="Carlito"/>
              </a:rPr>
              <a:t>and</a:t>
            </a:r>
            <a:r>
              <a:rPr lang="en-US" sz="2400" spc="35" dirty="0">
                <a:solidFill>
                  <a:srgbClr val="1C7DDB"/>
                </a:solidFill>
                <a:latin typeface="Carlito"/>
                <a:cs typeface="Carlito"/>
              </a:rPr>
              <a:t> </a:t>
            </a:r>
            <a:r>
              <a:rPr lang="en-US" sz="2400" spc="-60" dirty="0">
                <a:solidFill>
                  <a:srgbClr val="1C7DDB"/>
                </a:solidFill>
                <a:latin typeface="Carlito"/>
                <a:cs typeface="Carlito"/>
              </a:rPr>
              <a:t>City.</a:t>
            </a:r>
            <a:endParaRPr lang="en-US" sz="2400" dirty="0">
              <a:solidFill>
                <a:srgbClr val="1C7DDB"/>
              </a:solidFill>
              <a:latin typeface="Carlito"/>
              <a:cs typeface="Carlito"/>
            </a:endParaRPr>
          </a:p>
          <a:p>
            <a:pPr marL="12700" marR="311150">
              <a:lnSpc>
                <a:spcPts val="2300"/>
              </a:lnSpc>
              <a:spcBef>
                <a:spcPts val="1115"/>
              </a:spcBef>
            </a:pPr>
            <a:r>
              <a:rPr lang="en-US" sz="2400" spc="-5" dirty="0">
                <a:solidFill>
                  <a:srgbClr val="1C7DDB"/>
                </a:solidFill>
                <a:latin typeface="Carlito"/>
                <a:cs typeface="Carlito"/>
              </a:rPr>
              <a:t>This </a:t>
            </a:r>
            <a:r>
              <a:rPr lang="en-US" sz="2400" spc="-15" dirty="0">
                <a:solidFill>
                  <a:srgbClr val="1C7DDB"/>
                </a:solidFill>
                <a:latin typeface="Carlito"/>
                <a:cs typeface="Carlito"/>
              </a:rPr>
              <a:t>allows </a:t>
            </a:r>
            <a:r>
              <a:rPr lang="en-US" sz="2400" spc="-5" dirty="0">
                <a:solidFill>
                  <a:srgbClr val="1C7DDB"/>
                </a:solidFill>
                <a:latin typeface="Carlito"/>
                <a:cs typeface="Carlito"/>
              </a:rPr>
              <a:t>us </a:t>
            </a:r>
            <a:r>
              <a:rPr lang="en-US" sz="2400" spc="-20" dirty="0">
                <a:solidFill>
                  <a:srgbClr val="1C7DDB"/>
                </a:solidFill>
                <a:latin typeface="Carlito"/>
                <a:cs typeface="Carlito"/>
              </a:rPr>
              <a:t>to understand why </a:t>
            </a:r>
            <a:r>
              <a:rPr lang="en-US" sz="2400" dirty="0">
                <a:solidFill>
                  <a:srgbClr val="1C7DDB"/>
                </a:solidFill>
                <a:latin typeface="Carlito"/>
                <a:cs typeface="Carlito"/>
              </a:rPr>
              <a:t>launch </a:t>
            </a:r>
            <a:r>
              <a:rPr lang="en-US" sz="2400" spc="-20" dirty="0">
                <a:solidFill>
                  <a:srgbClr val="1C7DDB"/>
                </a:solidFill>
                <a:latin typeface="Carlito"/>
                <a:cs typeface="Carlito"/>
              </a:rPr>
              <a:t>sites </a:t>
            </a:r>
            <a:r>
              <a:rPr lang="en-US" sz="2400" spc="-25" dirty="0">
                <a:solidFill>
                  <a:srgbClr val="1C7DDB"/>
                </a:solidFill>
                <a:latin typeface="Carlito"/>
                <a:cs typeface="Carlito"/>
              </a:rPr>
              <a:t>may </a:t>
            </a:r>
            <a:r>
              <a:rPr lang="en-US" sz="2400" dirty="0">
                <a:solidFill>
                  <a:srgbClr val="1C7DDB"/>
                </a:solidFill>
                <a:latin typeface="Carlito"/>
                <a:cs typeface="Carlito"/>
              </a:rPr>
              <a:t>be </a:t>
            </a:r>
            <a:r>
              <a:rPr lang="en-US" sz="2400" spc="-20" dirty="0">
                <a:solidFill>
                  <a:srgbClr val="1C7DDB"/>
                </a:solidFill>
                <a:latin typeface="Carlito"/>
                <a:cs typeface="Carlito"/>
              </a:rPr>
              <a:t>located </a:t>
            </a:r>
            <a:r>
              <a:rPr lang="en-US" sz="2400" spc="-5" dirty="0">
                <a:solidFill>
                  <a:srgbClr val="1C7DDB"/>
                </a:solidFill>
                <a:latin typeface="Carlito"/>
                <a:cs typeface="Carlito"/>
              </a:rPr>
              <a:t>where they </a:t>
            </a:r>
            <a:r>
              <a:rPr lang="en-US" sz="2400" spc="-20" dirty="0">
                <a:solidFill>
                  <a:srgbClr val="1C7DDB"/>
                </a:solidFill>
                <a:latin typeface="Carlito"/>
                <a:cs typeface="Carlito"/>
              </a:rPr>
              <a:t>are. </a:t>
            </a:r>
            <a:r>
              <a:rPr lang="en-US" sz="2400" dirty="0">
                <a:solidFill>
                  <a:srgbClr val="1C7DDB"/>
                </a:solidFill>
                <a:latin typeface="Carlito"/>
                <a:cs typeface="Carlito"/>
              </a:rPr>
              <a:t>Also </a:t>
            </a:r>
            <a:r>
              <a:rPr lang="en-US" sz="2400" spc="-20" dirty="0">
                <a:solidFill>
                  <a:srgbClr val="1C7DDB"/>
                </a:solidFill>
                <a:latin typeface="Carlito"/>
                <a:cs typeface="Carlito"/>
              </a:rPr>
              <a:t>visualizes  </a:t>
            </a:r>
            <a:r>
              <a:rPr lang="en-US" sz="2400" spc="-5" dirty="0">
                <a:solidFill>
                  <a:srgbClr val="1C7DDB"/>
                </a:solidFill>
                <a:latin typeface="Carlito"/>
                <a:cs typeface="Carlito"/>
              </a:rPr>
              <a:t>successful </a:t>
            </a:r>
            <a:r>
              <a:rPr lang="en-US" sz="2400" dirty="0">
                <a:solidFill>
                  <a:srgbClr val="1C7DDB"/>
                </a:solidFill>
                <a:latin typeface="Carlito"/>
                <a:cs typeface="Carlito"/>
              </a:rPr>
              <a:t>landings </a:t>
            </a:r>
            <a:r>
              <a:rPr lang="en-US" sz="2400" spc="-25" dirty="0">
                <a:solidFill>
                  <a:srgbClr val="1C7DDB"/>
                </a:solidFill>
                <a:latin typeface="Carlito"/>
                <a:cs typeface="Carlito"/>
              </a:rPr>
              <a:t>relative </a:t>
            </a:r>
            <a:r>
              <a:rPr lang="en-US" sz="2400" spc="-20" dirty="0">
                <a:solidFill>
                  <a:srgbClr val="1C7DDB"/>
                </a:solidFill>
                <a:latin typeface="Carlito"/>
                <a:cs typeface="Carlito"/>
              </a:rPr>
              <a:t>to</a:t>
            </a:r>
            <a:r>
              <a:rPr lang="en-US" sz="2400" spc="-25" dirty="0">
                <a:solidFill>
                  <a:srgbClr val="1C7DDB"/>
                </a:solidFill>
                <a:latin typeface="Carlito"/>
                <a:cs typeface="Carlito"/>
              </a:rPr>
              <a:t> </a:t>
            </a:r>
            <a:r>
              <a:rPr lang="en-US" sz="2400" spc="-5" dirty="0">
                <a:solidFill>
                  <a:srgbClr val="1C7DDB"/>
                </a:solidFill>
                <a:latin typeface="Carlito"/>
                <a:cs typeface="Carlito"/>
              </a:rPr>
              <a:t>location.</a:t>
            </a:r>
            <a:endParaRPr lang="en-US" sz="2400" dirty="0">
              <a:solidFill>
                <a:srgbClr val="1C7DDB"/>
              </a:solidFill>
              <a:latin typeface="Carlito"/>
              <a:cs typeface="Carlito"/>
            </a:endParaRPr>
          </a:p>
          <a:p>
            <a:pPr marL="12700">
              <a:lnSpc>
                <a:spcPct val="100000"/>
              </a:lnSpc>
              <a:spcBef>
                <a:spcPts val="1070"/>
              </a:spcBef>
            </a:pPr>
            <a:r>
              <a:rPr lang="en-US" sz="2400" dirty="0">
                <a:solidFill>
                  <a:srgbClr val="0948CB"/>
                </a:solidFill>
                <a:uFill>
                  <a:solidFill>
                    <a:srgbClr val="404040"/>
                  </a:solidFill>
                </a:uFill>
                <a:latin typeface="Carlito"/>
                <a:cs typeface="Carlito"/>
              </a:rPr>
              <a:t>GitHub</a:t>
            </a:r>
            <a:r>
              <a:rPr lang="en-US" sz="2400" spc="5" dirty="0">
                <a:solidFill>
                  <a:srgbClr val="0948CB"/>
                </a:solidFill>
                <a:uFill>
                  <a:solidFill>
                    <a:srgbClr val="404040"/>
                  </a:solidFill>
                </a:uFill>
                <a:latin typeface="Carlito"/>
                <a:cs typeface="Carlito"/>
              </a:rPr>
              <a:t> </a:t>
            </a:r>
            <a:r>
              <a:rPr lang="en-US" sz="2400" spc="-5" dirty="0">
                <a:solidFill>
                  <a:srgbClr val="0948CB"/>
                </a:solidFill>
                <a:uFill>
                  <a:solidFill>
                    <a:srgbClr val="404040"/>
                  </a:solidFill>
                </a:uFill>
                <a:latin typeface="Carlito"/>
                <a:cs typeface="Carlito"/>
              </a:rPr>
              <a:t>url: </a:t>
            </a:r>
            <a:r>
              <a:rPr lang="en-US" sz="2400" spc="-5" dirty="0">
                <a:solidFill>
                  <a:srgbClr val="0948CB"/>
                </a:solidFill>
                <a:uFill>
                  <a:solidFill>
                    <a:srgbClr val="404040"/>
                  </a:solidFill>
                </a:uFill>
                <a:latin typeface="Carlito"/>
                <a:cs typeface="Carlito"/>
                <a:hlinkClick r:id="rId3"/>
              </a:rPr>
              <a:t>https://github.com/SezhiyanP4597/IBM-data-science-Practice</a:t>
            </a: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80967"/>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lang="en-US" sz="2400" spc="-10" dirty="0">
                <a:solidFill>
                  <a:srgbClr val="1C7DDB"/>
                </a:solidFill>
                <a:latin typeface="Carlito"/>
                <a:cs typeface="Carlito"/>
              </a:rPr>
              <a:t>Dashboard </a:t>
            </a:r>
            <a:r>
              <a:rPr lang="en-US" sz="2400" dirty="0">
                <a:solidFill>
                  <a:srgbClr val="1C7DDB"/>
                </a:solidFill>
                <a:latin typeface="Carlito"/>
                <a:cs typeface="Carlito"/>
              </a:rPr>
              <a:t>includes a </a:t>
            </a:r>
            <a:r>
              <a:rPr lang="en-US" sz="2400" spc="-5" dirty="0">
                <a:solidFill>
                  <a:srgbClr val="1C7DDB"/>
                </a:solidFill>
                <a:latin typeface="Carlito"/>
                <a:cs typeface="Carlito"/>
              </a:rPr>
              <a:t>pie </a:t>
            </a:r>
            <a:r>
              <a:rPr lang="en-US" sz="2400" dirty="0">
                <a:solidFill>
                  <a:srgbClr val="1C7DDB"/>
                </a:solidFill>
                <a:latin typeface="Carlito"/>
                <a:cs typeface="Carlito"/>
              </a:rPr>
              <a:t>chart and a </a:t>
            </a:r>
            <a:r>
              <a:rPr lang="en-US" sz="2400" spc="-25" dirty="0">
                <a:solidFill>
                  <a:srgbClr val="1C7DDB"/>
                </a:solidFill>
                <a:latin typeface="Carlito"/>
                <a:cs typeface="Carlito"/>
              </a:rPr>
              <a:t>scatter</a:t>
            </a:r>
            <a:r>
              <a:rPr lang="en-US" sz="2400" spc="-135" dirty="0">
                <a:solidFill>
                  <a:srgbClr val="1C7DDB"/>
                </a:solidFill>
                <a:latin typeface="Carlito"/>
                <a:cs typeface="Carlito"/>
              </a:rPr>
              <a:t> </a:t>
            </a:r>
            <a:r>
              <a:rPr lang="en-US" sz="2400" spc="-5" dirty="0">
                <a:solidFill>
                  <a:srgbClr val="1C7DDB"/>
                </a:solidFill>
                <a:latin typeface="Carlito"/>
                <a:cs typeface="Carlito"/>
              </a:rPr>
              <a:t>plot.</a:t>
            </a:r>
            <a:endParaRPr lang="en-US" sz="2400" dirty="0">
              <a:solidFill>
                <a:srgbClr val="1C7DDB"/>
              </a:solidFill>
              <a:latin typeface="Carlito"/>
              <a:cs typeface="Carlito"/>
            </a:endParaRPr>
          </a:p>
          <a:p>
            <a:pPr marL="12700" marR="84455">
              <a:lnSpc>
                <a:spcPts val="2290"/>
              </a:lnSpc>
              <a:spcBef>
                <a:spcPts val="1275"/>
              </a:spcBef>
            </a:pPr>
            <a:r>
              <a:rPr lang="en-US" sz="2400" spc="-5" dirty="0">
                <a:solidFill>
                  <a:srgbClr val="1C7DDB"/>
                </a:solidFill>
                <a:latin typeface="Carlito"/>
                <a:cs typeface="Carlito"/>
              </a:rPr>
              <a:t>Pie </a:t>
            </a:r>
            <a:r>
              <a:rPr lang="en-US" sz="2400" dirty="0">
                <a:solidFill>
                  <a:srgbClr val="1C7DDB"/>
                </a:solidFill>
                <a:latin typeface="Carlito"/>
                <a:cs typeface="Carlito"/>
              </a:rPr>
              <a:t>chart </a:t>
            </a:r>
            <a:r>
              <a:rPr lang="en-US" sz="2400" spc="-5" dirty="0">
                <a:solidFill>
                  <a:srgbClr val="1C7DDB"/>
                </a:solidFill>
                <a:latin typeface="Carlito"/>
                <a:cs typeface="Carlito"/>
              </a:rPr>
              <a:t>can be selected </a:t>
            </a:r>
            <a:r>
              <a:rPr lang="en-US" sz="2400" spc="-20" dirty="0">
                <a:solidFill>
                  <a:srgbClr val="1C7DDB"/>
                </a:solidFill>
                <a:latin typeface="Carlito"/>
                <a:cs typeface="Carlito"/>
              </a:rPr>
              <a:t>to </a:t>
            </a:r>
            <a:r>
              <a:rPr lang="en-US" sz="2400" spc="-5" dirty="0">
                <a:solidFill>
                  <a:srgbClr val="1C7DDB"/>
                </a:solidFill>
                <a:latin typeface="Carlito"/>
                <a:cs typeface="Carlito"/>
              </a:rPr>
              <a:t>show distribution of successful </a:t>
            </a:r>
            <a:r>
              <a:rPr lang="en-US" sz="2400" dirty="0">
                <a:solidFill>
                  <a:srgbClr val="1C7DDB"/>
                </a:solidFill>
                <a:latin typeface="Carlito"/>
                <a:cs typeface="Carlito"/>
              </a:rPr>
              <a:t>landings </a:t>
            </a:r>
            <a:r>
              <a:rPr lang="en-US" sz="2400" spc="-20" dirty="0">
                <a:solidFill>
                  <a:srgbClr val="1C7DDB"/>
                </a:solidFill>
                <a:latin typeface="Carlito"/>
                <a:cs typeface="Carlito"/>
              </a:rPr>
              <a:t>across </a:t>
            </a:r>
            <a:r>
              <a:rPr lang="en-US" sz="2400" dirty="0">
                <a:solidFill>
                  <a:srgbClr val="1C7DDB"/>
                </a:solidFill>
                <a:latin typeface="Carlito"/>
                <a:cs typeface="Carlito"/>
              </a:rPr>
              <a:t>all launch </a:t>
            </a:r>
            <a:r>
              <a:rPr lang="en-US" sz="2400" spc="-20" dirty="0">
                <a:solidFill>
                  <a:srgbClr val="1C7DDB"/>
                </a:solidFill>
                <a:latin typeface="Carlito"/>
                <a:cs typeface="Carlito"/>
              </a:rPr>
              <a:t>sites </a:t>
            </a:r>
            <a:r>
              <a:rPr lang="en-US" sz="2400" dirty="0">
                <a:solidFill>
                  <a:srgbClr val="1C7DDB"/>
                </a:solidFill>
                <a:latin typeface="Carlito"/>
                <a:cs typeface="Carlito"/>
              </a:rPr>
              <a:t>and  </a:t>
            </a:r>
            <a:r>
              <a:rPr lang="en-US" sz="2400" spc="-5" dirty="0">
                <a:solidFill>
                  <a:srgbClr val="1C7DDB"/>
                </a:solidFill>
                <a:latin typeface="Carlito"/>
                <a:cs typeface="Carlito"/>
              </a:rPr>
              <a:t>can </a:t>
            </a:r>
            <a:r>
              <a:rPr lang="en-US" sz="2400" dirty="0">
                <a:solidFill>
                  <a:srgbClr val="1C7DDB"/>
                </a:solidFill>
                <a:latin typeface="Carlito"/>
                <a:cs typeface="Carlito"/>
              </a:rPr>
              <a:t>be </a:t>
            </a:r>
            <a:r>
              <a:rPr lang="en-US" sz="2400" spc="-5" dirty="0">
                <a:solidFill>
                  <a:srgbClr val="1C7DDB"/>
                </a:solidFill>
                <a:latin typeface="Carlito"/>
                <a:cs typeface="Carlito"/>
              </a:rPr>
              <a:t>selected </a:t>
            </a:r>
            <a:r>
              <a:rPr lang="en-US" sz="2400" spc="-20" dirty="0">
                <a:solidFill>
                  <a:srgbClr val="1C7DDB"/>
                </a:solidFill>
                <a:latin typeface="Carlito"/>
                <a:cs typeface="Carlito"/>
              </a:rPr>
              <a:t>to </a:t>
            </a:r>
            <a:r>
              <a:rPr lang="en-US" sz="2400" spc="-5" dirty="0">
                <a:solidFill>
                  <a:srgbClr val="1C7DDB"/>
                </a:solidFill>
                <a:latin typeface="Carlito"/>
                <a:cs typeface="Carlito"/>
              </a:rPr>
              <a:t>show </a:t>
            </a:r>
            <a:r>
              <a:rPr lang="en-US" sz="2400" dirty="0">
                <a:solidFill>
                  <a:srgbClr val="1C7DDB"/>
                </a:solidFill>
                <a:latin typeface="Carlito"/>
                <a:cs typeface="Carlito"/>
              </a:rPr>
              <a:t>individual launch </a:t>
            </a:r>
            <a:r>
              <a:rPr lang="en-US" sz="2400" spc="-20" dirty="0">
                <a:solidFill>
                  <a:srgbClr val="1C7DDB"/>
                </a:solidFill>
                <a:latin typeface="Carlito"/>
                <a:cs typeface="Carlito"/>
              </a:rPr>
              <a:t>site </a:t>
            </a:r>
            <a:r>
              <a:rPr lang="en-US" sz="2400" dirty="0">
                <a:solidFill>
                  <a:srgbClr val="1C7DDB"/>
                </a:solidFill>
                <a:latin typeface="Carlito"/>
                <a:cs typeface="Carlito"/>
              </a:rPr>
              <a:t>success</a:t>
            </a:r>
            <a:r>
              <a:rPr lang="en-US" sz="2400" spc="-110" dirty="0">
                <a:solidFill>
                  <a:srgbClr val="1C7DDB"/>
                </a:solidFill>
                <a:latin typeface="Carlito"/>
                <a:cs typeface="Carlito"/>
              </a:rPr>
              <a:t> </a:t>
            </a:r>
            <a:r>
              <a:rPr lang="en-US" sz="2400" spc="-30" dirty="0">
                <a:solidFill>
                  <a:srgbClr val="1C7DDB"/>
                </a:solidFill>
                <a:latin typeface="Carlito"/>
                <a:cs typeface="Carlito"/>
              </a:rPr>
              <a:t>rates.</a:t>
            </a:r>
            <a:endParaRPr lang="en-US" sz="2400" dirty="0">
              <a:solidFill>
                <a:srgbClr val="1C7DDB"/>
              </a:solidFill>
              <a:latin typeface="Carlito"/>
              <a:cs typeface="Carlito"/>
            </a:endParaRPr>
          </a:p>
          <a:p>
            <a:pPr marL="12700" marR="5080">
              <a:lnSpc>
                <a:spcPts val="2210"/>
              </a:lnSpc>
              <a:spcBef>
                <a:spcPts val="1375"/>
              </a:spcBef>
            </a:pPr>
            <a:r>
              <a:rPr lang="en-US" sz="2400" spc="-25" dirty="0">
                <a:solidFill>
                  <a:srgbClr val="1C7DDB"/>
                </a:solidFill>
                <a:latin typeface="Carlito"/>
                <a:cs typeface="Carlito"/>
              </a:rPr>
              <a:t>Scatter </a:t>
            </a:r>
            <a:r>
              <a:rPr lang="en-US" sz="2400" spc="-5" dirty="0">
                <a:solidFill>
                  <a:srgbClr val="1C7DDB"/>
                </a:solidFill>
                <a:latin typeface="Carlito"/>
                <a:cs typeface="Carlito"/>
              </a:rPr>
              <a:t>plot </a:t>
            </a:r>
            <a:r>
              <a:rPr lang="en-US" sz="2400" spc="-40" dirty="0">
                <a:solidFill>
                  <a:srgbClr val="1C7DDB"/>
                </a:solidFill>
                <a:latin typeface="Carlito"/>
                <a:cs typeface="Carlito"/>
              </a:rPr>
              <a:t>takes </a:t>
            </a:r>
            <a:r>
              <a:rPr lang="en-US" sz="2400" spc="-20" dirty="0">
                <a:solidFill>
                  <a:srgbClr val="1C7DDB"/>
                </a:solidFill>
                <a:latin typeface="Carlito"/>
                <a:cs typeface="Carlito"/>
              </a:rPr>
              <a:t>two </a:t>
            </a:r>
            <a:r>
              <a:rPr lang="en-US" sz="2400" dirty="0">
                <a:solidFill>
                  <a:srgbClr val="1C7DDB"/>
                </a:solidFill>
                <a:latin typeface="Carlito"/>
                <a:cs typeface="Carlito"/>
              </a:rPr>
              <a:t>inputs: All </a:t>
            </a:r>
            <a:r>
              <a:rPr lang="en-US" sz="2400" spc="-20" dirty="0">
                <a:solidFill>
                  <a:srgbClr val="1C7DDB"/>
                </a:solidFill>
                <a:latin typeface="Carlito"/>
                <a:cs typeface="Carlito"/>
              </a:rPr>
              <a:t>sites </a:t>
            </a:r>
            <a:r>
              <a:rPr lang="en-US" sz="2400" spc="-5" dirty="0">
                <a:solidFill>
                  <a:srgbClr val="1C7DDB"/>
                </a:solidFill>
                <a:latin typeface="Carlito"/>
                <a:cs typeface="Carlito"/>
              </a:rPr>
              <a:t>or </a:t>
            </a:r>
            <a:r>
              <a:rPr lang="en-US" sz="2400" dirty="0">
                <a:solidFill>
                  <a:srgbClr val="1C7DDB"/>
                </a:solidFill>
                <a:latin typeface="Carlito"/>
                <a:cs typeface="Carlito"/>
              </a:rPr>
              <a:t>individual </a:t>
            </a:r>
            <a:r>
              <a:rPr lang="en-US" sz="2400" spc="-20" dirty="0">
                <a:solidFill>
                  <a:srgbClr val="1C7DDB"/>
                </a:solidFill>
                <a:latin typeface="Carlito"/>
                <a:cs typeface="Carlito"/>
              </a:rPr>
              <a:t>site </a:t>
            </a:r>
            <a:r>
              <a:rPr lang="en-US" sz="2400" dirty="0">
                <a:solidFill>
                  <a:srgbClr val="1C7DDB"/>
                </a:solidFill>
                <a:latin typeface="Carlito"/>
                <a:cs typeface="Carlito"/>
              </a:rPr>
              <a:t>and </a:t>
            </a:r>
            <a:r>
              <a:rPr lang="en-US" sz="2400" spc="-5" dirty="0">
                <a:solidFill>
                  <a:srgbClr val="1C7DDB"/>
                </a:solidFill>
                <a:latin typeface="Carlito"/>
                <a:cs typeface="Carlito"/>
              </a:rPr>
              <a:t>payload mass on </a:t>
            </a:r>
            <a:r>
              <a:rPr lang="en-US" sz="2400" dirty="0">
                <a:solidFill>
                  <a:srgbClr val="1C7DDB"/>
                </a:solidFill>
                <a:latin typeface="Carlito"/>
                <a:cs typeface="Carlito"/>
              </a:rPr>
              <a:t>a </a:t>
            </a:r>
            <a:r>
              <a:rPr lang="en-US" sz="2400" spc="-5" dirty="0">
                <a:solidFill>
                  <a:srgbClr val="1C7DDB"/>
                </a:solidFill>
                <a:latin typeface="Carlito"/>
                <a:cs typeface="Carlito"/>
              </a:rPr>
              <a:t>slider between </a:t>
            </a:r>
            <a:r>
              <a:rPr lang="en-US" sz="2400" dirty="0">
                <a:solidFill>
                  <a:srgbClr val="1C7DDB"/>
                </a:solidFill>
                <a:latin typeface="Carlito"/>
                <a:cs typeface="Carlito"/>
              </a:rPr>
              <a:t>0  and 10000</a:t>
            </a:r>
            <a:r>
              <a:rPr lang="en-US" sz="2400" spc="-100" dirty="0">
                <a:solidFill>
                  <a:srgbClr val="1C7DDB"/>
                </a:solidFill>
                <a:latin typeface="Carlito"/>
                <a:cs typeface="Carlito"/>
              </a:rPr>
              <a:t> </a:t>
            </a:r>
            <a:r>
              <a:rPr lang="en-US" sz="2400" dirty="0">
                <a:solidFill>
                  <a:srgbClr val="1C7DDB"/>
                </a:solidFill>
                <a:latin typeface="Carlito"/>
                <a:cs typeface="Carlito"/>
              </a:rPr>
              <a:t>kg.</a:t>
            </a:r>
          </a:p>
          <a:p>
            <a:pPr marL="12700">
              <a:lnSpc>
                <a:spcPct val="100000"/>
              </a:lnSpc>
              <a:spcBef>
                <a:spcPts val="1050"/>
              </a:spcBef>
            </a:pPr>
            <a:r>
              <a:rPr lang="en-US" sz="2400" spc="-5" dirty="0">
                <a:solidFill>
                  <a:srgbClr val="1C7DDB"/>
                </a:solidFill>
                <a:latin typeface="Carlito"/>
                <a:cs typeface="Carlito"/>
              </a:rPr>
              <a:t>The pie </a:t>
            </a:r>
            <a:r>
              <a:rPr lang="en-US" sz="2400" dirty="0">
                <a:solidFill>
                  <a:srgbClr val="1C7DDB"/>
                </a:solidFill>
                <a:latin typeface="Carlito"/>
                <a:cs typeface="Carlito"/>
              </a:rPr>
              <a:t>chart is </a:t>
            </a:r>
            <a:r>
              <a:rPr lang="en-US" sz="2400" spc="-5" dirty="0">
                <a:solidFill>
                  <a:srgbClr val="1C7DDB"/>
                </a:solidFill>
                <a:latin typeface="Carlito"/>
                <a:cs typeface="Carlito"/>
              </a:rPr>
              <a:t>used </a:t>
            </a:r>
            <a:r>
              <a:rPr lang="en-US" sz="2400" spc="-20" dirty="0">
                <a:solidFill>
                  <a:srgbClr val="1C7DDB"/>
                </a:solidFill>
                <a:latin typeface="Carlito"/>
                <a:cs typeface="Carlito"/>
              </a:rPr>
              <a:t>to visualize </a:t>
            </a:r>
            <a:r>
              <a:rPr lang="en-US" sz="2400" dirty="0">
                <a:solidFill>
                  <a:srgbClr val="1C7DDB"/>
                </a:solidFill>
                <a:latin typeface="Carlito"/>
                <a:cs typeface="Carlito"/>
              </a:rPr>
              <a:t>launch </a:t>
            </a:r>
            <a:r>
              <a:rPr lang="en-US" sz="2400" spc="-20" dirty="0">
                <a:solidFill>
                  <a:srgbClr val="1C7DDB"/>
                </a:solidFill>
                <a:latin typeface="Carlito"/>
                <a:cs typeface="Carlito"/>
              </a:rPr>
              <a:t>site </a:t>
            </a:r>
            <a:r>
              <a:rPr lang="en-US" sz="2400" dirty="0">
                <a:solidFill>
                  <a:srgbClr val="1C7DDB"/>
                </a:solidFill>
                <a:latin typeface="Carlito"/>
                <a:cs typeface="Carlito"/>
              </a:rPr>
              <a:t>success</a:t>
            </a:r>
            <a:r>
              <a:rPr lang="en-US" sz="2400" spc="20" dirty="0">
                <a:solidFill>
                  <a:srgbClr val="1C7DDB"/>
                </a:solidFill>
                <a:latin typeface="Carlito"/>
                <a:cs typeface="Carlito"/>
              </a:rPr>
              <a:t> </a:t>
            </a:r>
            <a:r>
              <a:rPr lang="en-US" sz="2400" spc="-40" dirty="0">
                <a:solidFill>
                  <a:srgbClr val="1C7DDB"/>
                </a:solidFill>
                <a:latin typeface="Carlito"/>
                <a:cs typeface="Carlito"/>
              </a:rPr>
              <a:t>rate.</a:t>
            </a:r>
            <a:endParaRPr lang="en-US" sz="2400" dirty="0">
              <a:solidFill>
                <a:srgbClr val="1C7DDB"/>
              </a:solidFill>
              <a:latin typeface="Carlito"/>
              <a:cs typeface="Carlito"/>
            </a:endParaRPr>
          </a:p>
          <a:p>
            <a:pPr marL="12700">
              <a:lnSpc>
                <a:spcPts val="2350"/>
              </a:lnSpc>
              <a:spcBef>
                <a:spcPts val="1105"/>
              </a:spcBef>
            </a:pPr>
            <a:r>
              <a:rPr lang="en-US" sz="2400" spc="-5" dirty="0">
                <a:solidFill>
                  <a:srgbClr val="1C7DDB"/>
                </a:solidFill>
                <a:latin typeface="Carlito"/>
                <a:cs typeface="Carlito"/>
              </a:rPr>
              <a:t>The </a:t>
            </a:r>
            <a:r>
              <a:rPr lang="en-US" sz="2400" spc="-25" dirty="0">
                <a:solidFill>
                  <a:srgbClr val="1C7DDB"/>
                </a:solidFill>
                <a:latin typeface="Carlito"/>
                <a:cs typeface="Carlito"/>
              </a:rPr>
              <a:t>scatter </a:t>
            </a:r>
            <a:r>
              <a:rPr lang="en-US" sz="2400" spc="-5" dirty="0">
                <a:solidFill>
                  <a:srgbClr val="1C7DDB"/>
                </a:solidFill>
                <a:latin typeface="Carlito"/>
                <a:cs typeface="Carlito"/>
              </a:rPr>
              <a:t>plot can help </a:t>
            </a:r>
            <a:r>
              <a:rPr lang="en-US" sz="2400" dirty="0">
                <a:solidFill>
                  <a:srgbClr val="1C7DDB"/>
                </a:solidFill>
                <a:latin typeface="Carlito"/>
                <a:cs typeface="Carlito"/>
              </a:rPr>
              <a:t>us </a:t>
            </a:r>
            <a:r>
              <a:rPr lang="en-US" sz="2400" spc="-5" dirty="0">
                <a:solidFill>
                  <a:srgbClr val="1C7DDB"/>
                </a:solidFill>
                <a:latin typeface="Carlito"/>
                <a:cs typeface="Carlito"/>
              </a:rPr>
              <a:t>see how </a:t>
            </a:r>
            <a:r>
              <a:rPr lang="en-US" sz="2400" dirty="0">
                <a:solidFill>
                  <a:srgbClr val="1C7DDB"/>
                </a:solidFill>
                <a:latin typeface="Carlito"/>
                <a:cs typeface="Carlito"/>
              </a:rPr>
              <a:t>success </a:t>
            </a:r>
            <a:r>
              <a:rPr lang="en-US" sz="2400" spc="-10" dirty="0">
                <a:solidFill>
                  <a:srgbClr val="1C7DDB"/>
                </a:solidFill>
                <a:latin typeface="Carlito"/>
                <a:cs typeface="Carlito"/>
              </a:rPr>
              <a:t>varies </a:t>
            </a:r>
            <a:r>
              <a:rPr lang="en-US" sz="2400" spc="-20" dirty="0">
                <a:solidFill>
                  <a:srgbClr val="1C7DDB"/>
                </a:solidFill>
                <a:latin typeface="Carlito"/>
                <a:cs typeface="Carlito"/>
              </a:rPr>
              <a:t>across </a:t>
            </a:r>
            <a:r>
              <a:rPr lang="en-US" sz="2400" dirty="0">
                <a:solidFill>
                  <a:srgbClr val="1C7DDB"/>
                </a:solidFill>
                <a:latin typeface="Carlito"/>
                <a:cs typeface="Carlito"/>
              </a:rPr>
              <a:t>launch </a:t>
            </a:r>
            <a:r>
              <a:rPr lang="en-US" sz="2400" spc="-20" dirty="0">
                <a:solidFill>
                  <a:srgbClr val="1C7DDB"/>
                </a:solidFill>
                <a:latin typeface="Carlito"/>
                <a:cs typeface="Carlito"/>
              </a:rPr>
              <a:t>sites, </a:t>
            </a:r>
            <a:r>
              <a:rPr lang="en-US" sz="2400" spc="-10" dirty="0">
                <a:solidFill>
                  <a:srgbClr val="1C7DDB"/>
                </a:solidFill>
                <a:latin typeface="Carlito"/>
                <a:cs typeface="Carlito"/>
              </a:rPr>
              <a:t>payload </a:t>
            </a:r>
            <a:r>
              <a:rPr lang="en-US" sz="2400" spc="-5" dirty="0">
                <a:solidFill>
                  <a:srgbClr val="1C7DDB"/>
                </a:solidFill>
                <a:latin typeface="Carlito"/>
                <a:cs typeface="Carlito"/>
              </a:rPr>
              <a:t>mass,</a:t>
            </a:r>
            <a:r>
              <a:rPr lang="en-US" sz="2400" spc="15" dirty="0">
                <a:solidFill>
                  <a:srgbClr val="1C7DDB"/>
                </a:solidFill>
                <a:latin typeface="Carlito"/>
                <a:cs typeface="Carlito"/>
              </a:rPr>
              <a:t> </a:t>
            </a:r>
            <a:r>
              <a:rPr lang="en-US" sz="2400" dirty="0" smtClean="0">
                <a:solidFill>
                  <a:srgbClr val="1C7DDB"/>
                </a:solidFill>
                <a:latin typeface="Carlito"/>
                <a:cs typeface="Carlito"/>
              </a:rPr>
              <a:t>and </a:t>
            </a:r>
            <a:r>
              <a:rPr lang="en-US" sz="2400" spc="-20" dirty="0" smtClean="0">
                <a:solidFill>
                  <a:srgbClr val="1C7DDB"/>
                </a:solidFill>
                <a:latin typeface="Carlito"/>
                <a:cs typeface="Carlito"/>
              </a:rPr>
              <a:t>booster </a:t>
            </a:r>
            <a:r>
              <a:rPr lang="en-US" sz="2400" spc="-25" dirty="0">
                <a:solidFill>
                  <a:srgbClr val="1C7DDB"/>
                </a:solidFill>
                <a:latin typeface="Carlito"/>
                <a:cs typeface="Carlito"/>
              </a:rPr>
              <a:t>version</a:t>
            </a:r>
            <a:r>
              <a:rPr lang="en-US" sz="2400" dirty="0">
                <a:solidFill>
                  <a:srgbClr val="1C7DDB"/>
                </a:solidFill>
                <a:latin typeface="Carlito"/>
                <a:cs typeface="Carlito"/>
              </a:rPr>
              <a:t> </a:t>
            </a:r>
            <a:r>
              <a:rPr lang="en-US" sz="2400" spc="-45" dirty="0">
                <a:solidFill>
                  <a:srgbClr val="1C7DDB"/>
                </a:solidFill>
                <a:latin typeface="Carlito"/>
                <a:cs typeface="Carlito"/>
              </a:rPr>
              <a:t>category.</a:t>
            </a:r>
            <a:endParaRPr lang="en-US" sz="2400" dirty="0">
              <a:solidFill>
                <a:srgbClr val="1C7DDB"/>
              </a:solidFill>
              <a:latin typeface="Carlito"/>
              <a:cs typeface="Carlito"/>
            </a:endParaRPr>
          </a:p>
          <a:p>
            <a:pPr marL="12700">
              <a:lnSpc>
                <a:spcPct val="100000"/>
              </a:lnSpc>
              <a:spcBef>
                <a:spcPts val="925"/>
              </a:spcBef>
            </a:pPr>
            <a:r>
              <a:rPr lang="en-US" sz="2400" dirty="0">
                <a:solidFill>
                  <a:srgbClr val="0948CB"/>
                </a:solidFill>
                <a:uFill>
                  <a:solidFill>
                    <a:srgbClr val="404040"/>
                  </a:solidFill>
                </a:uFill>
                <a:latin typeface="Carlito"/>
                <a:cs typeface="Carlito"/>
              </a:rPr>
              <a:t>GitHub</a:t>
            </a:r>
            <a:r>
              <a:rPr lang="en-US" sz="2400" spc="5" dirty="0">
                <a:solidFill>
                  <a:srgbClr val="0948CB"/>
                </a:solidFill>
                <a:uFill>
                  <a:solidFill>
                    <a:srgbClr val="404040"/>
                  </a:solidFill>
                </a:uFill>
                <a:latin typeface="Carlito"/>
                <a:cs typeface="Carlito"/>
              </a:rPr>
              <a:t> </a:t>
            </a:r>
            <a:r>
              <a:rPr lang="en-US" sz="2400" spc="-5" dirty="0">
                <a:solidFill>
                  <a:srgbClr val="0948CB"/>
                </a:solidFill>
                <a:uFill>
                  <a:solidFill>
                    <a:srgbClr val="404040"/>
                  </a:solidFill>
                </a:uFill>
                <a:latin typeface="Carlito"/>
                <a:cs typeface="Carlito"/>
              </a:rPr>
              <a:t>url: </a:t>
            </a:r>
            <a:r>
              <a:rPr lang="en-US" sz="2400" spc="-5" dirty="0">
                <a:solidFill>
                  <a:srgbClr val="0948CB"/>
                </a:solidFill>
                <a:uFill>
                  <a:solidFill>
                    <a:srgbClr val="404040"/>
                  </a:solidFill>
                </a:uFill>
                <a:latin typeface="Carlito"/>
                <a:cs typeface="Carlito"/>
                <a:hlinkClick r:id="rId3"/>
              </a:rPr>
              <a:t>https://github.com/SezhiyanP4597/IBM-data-science-Practice</a:t>
            </a:r>
            <a:endParaRPr lang="en-US" sz="2400" dirty="0">
              <a:solidFill>
                <a:srgbClr val="0948CB"/>
              </a:solidFill>
              <a:latin typeface="Carlito"/>
              <a:cs typeface="Carlito"/>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p:cNvGrpSpPr/>
          <p:nvPr/>
        </p:nvGrpSpPr>
        <p:grpSpPr>
          <a:xfrm>
            <a:off x="2576259" y="1409573"/>
            <a:ext cx="1923414" cy="1720596"/>
            <a:chOff x="3829811" y="1941575"/>
            <a:chExt cx="1923414" cy="1720596"/>
          </a:xfrm>
          <a:solidFill>
            <a:schemeClr val="accent1">
              <a:lumMod val="60000"/>
              <a:lumOff val="40000"/>
            </a:schemeClr>
          </a:solidFill>
        </p:grpSpPr>
        <p:sp>
          <p:nvSpPr>
            <p:cNvPr id="52"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9"/>
          <p:cNvSpPr txBox="1"/>
          <p:nvPr/>
        </p:nvSpPr>
        <p:spPr>
          <a:xfrm>
            <a:off x="2773490" y="1580585"/>
            <a:ext cx="1568450" cy="798295"/>
          </a:xfrm>
          <a:prstGeom prst="rect">
            <a:avLst/>
          </a:prstGeom>
          <a:solidFill>
            <a:schemeClr val="accent1">
              <a:lumMod val="60000"/>
              <a:lumOff val="40000"/>
            </a:schemeClr>
          </a:solidFill>
          <a:ln>
            <a:solidFill>
              <a:srgbClr val="0948CB"/>
            </a:solidFill>
          </a:ln>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5" dirty="0">
                <a:solidFill>
                  <a:srgbClr val="FFFFFF"/>
                </a:solidFill>
                <a:latin typeface="Carlito"/>
                <a:cs typeface="Carlito"/>
              </a:rPr>
              <a:t>Split </a:t>
            </a:r>
            <a:r>
              <a:rPr sz="1700" dirty="0" smtClean="0">
                <a:solidFill>
                  <a:srgbClr val="FFFFFF"/>
                </a:solidFill>
                <a:latin typeface="Carlito"/>
                <a:cs typeface="Carlito"/>
              </a:rPr>
              <a:t>label</a:t>
            </a:r>
            <a:r>
              <a:rPr lang="en-US" sz="1700" dirty="0" smtClean="0">
                <a:solidFill>
                  <a:srgbClr val="FFFFFF"/>
                </a:solidFill>
                <a:latin typeface="Carlito"/>
                <a:cs typeface="Carlito"/>
              </a:rPr>
              <a:t> ‘class’</a:t>
            </a:r>
            <a:r>
              <a:rPr sz="1700" spc="-195" dirty="0" smtClean="0">
                <a:solidFill>
                  <a:srgbClr val="FFFFFF"/>
                </a:solidFill>
                <a:latin typeface="Carlito"/>
                <a:cs typeface="Carlito"/>
              </a:rPr>
              <a:t> </a:t>
            </a:r>
            <a:r>
              <a:rPr sz="1700" spc="-5" dirty="0" smtClean="0">
                <a:solidFill>
                  <a:srgbClr val="FFFFFF"/>
                </a:solidFill>
                <a:latin typeface="Carlito"/>
                <a:cs typeface="Carlito"/>
              </a:rPr>
              <a:t>column</a:t>
            </a:r>
            <a:r>
              <a:rPr lang="en-US" sz="1700" spc="-5" dirty="0" smtClean="0">
                <a:solidFill>
                  <a:srgbClr val="FFFFFF"/>
                </a:solidFill>
                <a:latin typeface="Carlito"/>
                <a:cs typeface="Carlito"/>
              </a:rPr>
              <a:t> from dataset</a:t>
            </a:r>
            <a:endParaRPr sz="1700" dirty="0">
              <a:latin typeface="Carlito"/>
              <a:cs typeface="Carlito"/>
            </a:endParaRPr>
          </a:p>
        </p:txBody>
      </p:sp>
      <p:grpSp>
        <p:nvGrpSpPr>
          <p:cNvPr id="9" name="object 11"/>
          <p:cNvGrpSpPr/>
          <p:nvPr/>
        </p:nvGrpSpPr>
        <p:grpSpPr>
          <a:xfrm>
            <a:off x="2576259" y="2851277"/>
            <a:ext cx="1923414" cy="1722120"/>
            <a:chOff x="3829811" y="3383279"/>
            <a:chExt cx="1923414" cy="1722120"/>
          </a:xfrm>
          <a:solidFill>
            <a:schemeClr val="accent1">
              <a:lumMod val="60000"/>
              <a:lumOff val="40000"/>
            </a:schemeClr>
          </a:solidFill>
        </p:grpSpPr>
        <p:sp>
          <p:nvSpPr>
            <p:cNvPr id="49"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7"/>
          <p:cNvSpPr txBox="1"/>
          <p:nvPr/>
        </p:nvSpPr>
        <p:spPr>
          <a:xfrm>
            <a:off x="2726310" y="2995503"/>
            <a:ext cx="1677225" cy="797654"/>
          </a:xfrm>
          <a:prstGeom prst="rect">
            <a:avLst/>
          </a:prstGeom>
          <a:solidFill>
            <a:schemeClr val="accent1">
              <a:lumMod val="60000"/>
              <a:lumOff val="40000"/>
            </a:schemeClr>
          </a:solidFill>
          <a:ln>
            <a:solidFill>
              <a:srgbClr val="0948CB"/>
            </a:solidFill>
          </a:ln>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700" spc="-10" dirty="0">
                <a:solidFill>
                  <a:srgbClr val="FFFFFF"/>
                </a:solidFill>
                <a:latin typeface="Carlito"/>
                <a:cs typeface="Carlito"/>
              </a:rPr>
              <a:t>Fit and Feature Transform using Standard Scaler </a:t>
            </a:r>
            <a:endParaRPr sz="1700" dirty="0">
              <a:latin typeface="Carlito"/>
              <a:cs typeface="Carlito"/>
            </a:endParaRPr>
          </a:p>
        </p:txBody>
      </p:sp>
      <p:grpSp>
        <p:nvGrpSpPr>
          <p:cNvPr id="13" name="object 18"/>
          <p:cNvGrpSpPr/>
          <p:nvPr/>
        </p:nvGrpSpPr>
        <p:grpSpPr>
          <a:xfrm>
            <a:off x="2576259" y="4294506"/>
            <a:ext cx="2942971" cy="1153795"/>
            <a:chOff x="3829811" y="4826508"/>
            <a:chExt cx="2942971" cy="1153795"/>
          </a:xfrm>
          <a:solidFill>
            <a:schemeClr val="accent1">
              <a:lumMod val="60000"/>
              <a:lumOff val="40000"/>
            </a:schemeClr>
          </a:solidFill>
        </p:grpSpPr>
        <p:sp>
          <p:nvSpPr>
            <p:cNvPr id="46"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4" name="object 22"/>
          <p:cNvSpPr txBox="1"/>
          <p:nvPr/>
        </p:nvSpPr>
        <p:spPr>
          <a:xfrm>
            <a:off x="2650109" y="4540962"/>
            <a:ext cx="1540892" cy="536685"/>
          </a:xfrm>
          <a:prstGeom prst="rect">
            <a:avLst/>
          </a:prstGeom>
          <a:solidFill>
            <a:schemeClr val="accent1">
              <a:lumMod val="60000"/>
              <a:lumOff val="40000"/>
            </a:schemeClr>
          </a:solidFill>
          <a:ln>
            <a:solidFill>
              <a:srgbClr val="0948CB"/>
            </a:solidFill>
          </a:ln>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30" dirty="0" err="1" smtClean="0">
                <a:solidFill>
                  <a:srgbClr val="FFFFFF"/>
                </a:solidFill>
                <a:latin typeface="Carlito"/>
                <a:cs typeface="Carlito"/>
              </a:rPr>
              <a:t>Train_test_sp</a:t>
            </a:r>
            <a:r>
              <a:rPr lang="en-US" sz="1700" spc="-30" dirty="0" err="1" smtClean="0">
                <a:solidFill>
                  <a:srgbClr val="FFFFFF"/>
                </a:solidFill>
                <a:latin typeface="Carlito"/>
                <a:cs typeface="Carlito"/>
              </a:rPr>
              <a:t>lit</a:t>
            </a:r>
            <a:r>
              <a:rPr lang="en-US" sz="1700" spc="-30" dirty="0" smtClean="0">
                <a:solidFill>
                  <a:srgbClr val="FFFFFF"/>
                </a:solidFill>
                <a:latin typeface="Carlito"/>
                <a:cs typeface="Carlito"/>
              </a:rPr>
              <a:t> on data</a:t>
            </a:r>
            <a:endParaRPr sz="1700" dirty="0">
              <a:latin typeface="Carlito"/>
              <a:cs typeface="Carlito"/>
            </a:endParaRPr>
          </a:p>
        </p:txBody>
      </p:sp>
      <p:grpSp>
        <p:nvGrpSpPr>
          <p:cNvPr id="16" name="object 24"/>
          <p:cNvGrpSpPr/>
          <p:nvPr/>
        </p:nvGrpSpPr>
        <p:grpSpPr>
          <a:xfrm>
            <a:off x="5135056" y="3140838"/>
            <a:ext cx="1923414" cy="2307463"/>
            <a:chOff x="6388608" y="3672840"/>
            <a:chExt cx="1923414" cy="2307463"/>
          </a:xfrm>
          <a:solidFill>
            <a:schemeClr val="accent1">
              <a:lumMod val="60000"/>
              <a:lumOff val="40000"/>
            </a:schemeClr>
          </a:solidFill>
        </p:grpSpPr>
        <p:sp>
          <p:nvSpPr>
            <p:cNvPr id="43"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7" name="object 28"/>
          <p:cNvSpPr txBox="1"/>
          <p:nvPr/>
        </p:nvSpPr>
        <p:spPr>
          <a:xfrm>
            <a:off x="5190627" y="4344602"/>
            <a:ext cx="1674367" cy="1333698"/>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sz="1700" spc="-10" dirty="0" err="1" smtClean="0">
                <a:solidFill>
                  <a:srgbClr val="FFFFFF"/>
                </a:solidFill>
                <a:latin typeface="Carlito"/>
                <a:cs typeface="Carlito"/>
              </a:rPr>
              <a:t>GridSearch</a:t>
            </a:r>
            <a:r>
              <a:rPr lang="en-US" sz="1700" spc="-10" dirty="0" smtClean="0">
                <a:solidFill>
                  <a:srgbClr val="FFFFFF"/>
                </a:solidFill>
                <a:latin typeface="Carlito"/>
                <a:cs typeface="Carlito"/>
              </a:rPr>
              <a:t> </a:t>
            </a:r>
            <a:r>
              <a:rPr lang="en-US" sz="1700" spc="-5" dirty="0">
                <a:solidFill>
                  <a:srgbClr val="FFFFFF"/>
                </a:solidFill>
                <a:latin typeface="Carlito"/>
                <a:cs typeface="Carlito"/>
              </a:rPr>
              <a:t>(cv=10) to find  optimal</a:t>
            </a:r>
            <a:r>
              <a:rPr lang="en-US" sz="1700" spc="-155" dirty="0">
                <a:solidFill>
                  <a:srgbClr val="FFFFFF"/>
                </a:solidFill>
                <a:latin typeface="Carlito"/>
                <a:cs typeface="Carlito"/>
              </a:rPr>
              <a:t> </a:t>
            </a:r>
            <a:r>
              <a:rPr lang="en-US" sz="1700" spc="-20" dirty="0">
                <a:solidFill>
                  <a:srgbClr val="FFFFFF"/>
                </a:solidFill>
                <a:latin typeface="Carlito"/>
                <a:cs typeface="Carlito"/>
              </a:rPr>
              <a:t>parameters</a:t>
            </a:r>
            <a:endParaRPr lang="en-US" sz="1700" dirty="0">
              <a:latin typeface="Carlito"/>
              <a:cs typeface="Carlito"/>
            </a:endParaRPr>
          </a:p>
          <a:p>
            <a:pPr marL="12700">
              <a:lnSpc>
                <a:spcPct val="100000"/>
              </a:lnSpc>
              <a:spcBef>
                <a:spcPts val="100"/>
              </a:spcBef>
            </a:pPr>
            <a:endParaRPr sz="1700" dirty="0">
              <a:latin typeface="Carlito"/>
              <a:cs typeface="Carlito"/>
            </a:endParaRPr>
          </a:p>
        </p:txBody>
      </p:sp>
      <p:grpSp>
        <p:nvGrpSpPr>
          <p:cNvPr id="19" name="object 30"/>
          <p:cNvGrpSpPr/>
          <p:nvPr/>
        </p:nvGrpSpPr>
        <p:grpSpPr>
          <a:xfrm>
            <a:off x="5135056" y="1863345"/>
            <a:ext cx="1923414" cy="2308733"/>
            <a:chOff x="6388608" y="2229611"/>
            <a:chExt cx="1923414" cy="2308733"/>
          </a:xfrm>
          <a:solidFill>
            <a:schemeClr val="accent1">
              <a:lumMod val="60000"/>
              <a:lumOff val="40000"/>
            </a:schemeClr>
          </a:solidFill>
        </p:grpSpPr>
        <p:sp>
          <p:nvSpPr>
            <p:cNvPr id="40"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2"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24" name="object 38"/>
          <p:cNvGrpSpPr/>
          <p:nvPr/>
        </p:nvGrpSpPr>
        <p:grpSpPr>
          <a:xfrm>
            <a:off x="5135056" y="1409573"/>
            <a:ext cx="2942971" cy="1153795"/>
            <a:chOff x="6388608" y="1941575"/>
            <a:chExt cx="2942971" cy="1153795"/>
          </a:xfrm>
          <a:solidFill>
            <a:schemeClr val="accent1">
              <a:lumMod val="60000"/>
              <a:lumOff val="40000"/>
            </a:schemeClr>
          </a:solidFill>
        </p:grpSpPr>
        <p:sp>
          <p:nvSpPr>
            <p:cNvPr id="37"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9"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5" name="object 42"/>
          <p:cNvSpPr txBox="1"/>
          <p:nvPr/>
        </p:nvSpPr>
        <p:spPr>
          <a:xfrm>
            <a:off x="5239132" y="1562172"/>
            <a:ext cx="1455420" cy="536685"/>
          </a:xfrm>
          <a:prstGeom prst="rect">
            <a:avLst/>
          </a:prstGeom>
          <a:solidFill>
            <a:schemeClr val="accent1">
              <a:lumMod val="60000"/>
              <a:lumOff val="40000"/>
            </a:schemeClr>
          </a:solidFill>
          <a:ln>
            <a:solidFill>
              <a:srgbClr val="0948CB"/>
            </a:solidFill>
          </a:ln>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20" dirty="0">
                <a:solidFill>
                  <a:srgbClr val="FFFFFF"/>
                </a:solidFill>
                <a:latin typeface="Carlito"/>
                <a:cs typeface="Carlito"/>
              </a:rPr>
              <a:t>Score </a:t>
            </a:r>
            <a:r>
              <a:rPr sz="1700" dirty="0" smtClean="0">
                <a:solidFill>
                  <a:srgbClr val="FFFFFF"/>
                </a:solidFill>
                <a:latin typeface="Carlito"/>
                <a:cs typeface="Carlito"/>
              </a:rPr>
              <a:t>models</a:t>
            </a:r>
            <a:r>
              <a:rPr lang="en-US" sz="1700" dirty="0" smtClean="0">
                <a:solidFill>
                  <a:srgbClr val="FFFFFF"/>
                </a:solidFill>
                <a:latin typeface="Carlito"/>
                <a:cs typeface="Carlito"/>
              </a:rPr>
              <a:t> on slit test set</a:t>
            </a:r>
            <a:r>
              <a:rPr sz="1700" spc="-185" dirty="0" smtClean="0">
                <a:solidFill>
                  <a:srgbClr val="FFFFFF"/>
                </a:solidFill>
                <a:latin typeface="Carlito"/>
                <a:cs typeface="Carlito"/>
              </a:rPr>
              <a:t> </a:t>
            </a:r>
            <a:endParaRPr sz="1700" dirty="0">
              <a:latin typeface="Carlito"/>
              <a:cs typeface="Carlito"/>
            </a:endParaRPr>
          </a:p>
        </p:txBody>
      </p:sp>
      <p:grpSp>
        <p:nvGrpSpPr>
          <p:cNvPr id="27" name="object 44"/>
          <p:cNvGrpSpPr/>
          <p:nvPr/>
        </p:nvGrpSpPr>
        <p:grpSpPr>
          <a:xfrm>
            <a:off x="7692327" y="1409573"/>
            <a:ext cx="1923414" cy="1720596"/>
            <a:chOff x="8945879" y="1941575"/>
            <a:chExt cx="1923414" cy="1720596"/>
          </a:xfrm>
          <a:solidFill>
            <a:schemeClr val="accent1">
              <a:lumMod val="60000"/>
              <a:lumOff val="40000"/>
            </a:schemeClr>
          </a:solidFill>
        </p:grpSpPr>
        <p:sp>
          <p:nvSpPr>
            <p:cNvPr id="34"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8" name="object 48"/>
          <p:cNvSpPr txBox="1"/>
          <p:nvPr/>
        </p:nvSpPr>
        <p:spPr>
          <a:xfrm>
            <a:off x="7887145" y="1687958"/>
            <a:ext cx="1519555" cy="285115"/>
          </a:xfrm>
          <a:prstGeom prst="rect">
            <a:avLst/>
          </a:prstGeom>
          <a:solidFill>
            <a:schemeClr val="accent1">
              <a:lumMod val="60000"/>
              <a:lumOff val="40000"/>
            </a:schemeClr>
          </a:solidFill>
          <a:ln>
            <a:solidFill>
              <a:srgbClr val="0948CB"/>
            </a:solidFill>
          </a:ln>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dirty="0">
              <a:latin typeface="Carlito"/>
              <a:cs typeface="Carlito"/>
            </a:endParaRPr>
          </a:p>
        </p:txBody>
      </p:sp>
      <p:sp>
        <p:nvSpPr>
          <p:cNvPr id="29" name="object 49"/>
          <p:cNvSpPr txBox="1"/>
          <p:nvPr/>
        </p:nvSpPr>
        <p:spPr>
          <a:xfrm>
            <a:off x="8555608" y="1971901"/>
            <a:ext cx="1202690" cy="285115"/>
          </a:xfrm>
          <a:prstGeom prst="rect">
            <a:avLst/>
          </a:prstGeom>
          <a:solidFill>
            <a:schemeClr val="accent1">
              <a:lumMod val="60000"/>
              <a:lumOff val="40000"/>
            </a:schemeClr>
          </a:solidFill>
          <a:ln>
            <a:solidFill>
              <a:srgbClr val="0948CB"/>
            </a:solidFill>
          </a:ln>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30" name="object 50"/>
          <p:cNvGrpSpPr/>
          <p:nvPr/>
        </p:nvGrpSpPr>
        <p:grpSpPr>
          <a:xfrm>
            <a:off x="7692327" y="2851277"/>
            <a:ext cx="1923414" cy="1155065"/>
            <a:chOff x="8945879" y="3383279"/>
            <a:chExt cx="1923414" cy="1155065"/>
          </a:xfrm>
          <a:solidFill>
            <a:schemeClr val="accent1">
              <a:lumMod val="60000"/>
              <a:lumOff val="40000"/>
            </a:schemeClr>
          </a:solidFill>
        </p:grpSpPr>
        <p:sp>
          <p:nvSpPr>
            <p:cNvPr id="32"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1" name="object 53"/>
          <p:cNvSpPr txBox="1"/>
          <p:nvPr/>
        </p:nvSpPr>
        <p:spPr>
          <a:xfrm>
            <a:off x="7733857" y="2983621"/>
            <a:ext cx="1709420" cy="795089"/>
          </a:xfrm>
          <a:prstGeom prst="rect">
            <a:avLst/>
          </a:prstGeom>
          <a:solidFill>
            <a:schemeClr val="accent1">
              <a:lumMod val="60000"/>
              <a:lumOff val="40000"/>
            </a:schemeClr>
          </a:solidFill>
          <a:ln>
            <a:solidFill>
              <a:srgbClr val="0948CB"/>
            </a:solidFill>
          </a:ln>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gn="ctr">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sp>
        <p:nvSpPr>
          <p:cNvPr id="55" name="object 34"/>
          <p:cNvSpPr txBox="1"/>
          <p:nvPr/>
        </p:nvSpPr>
        <p:spPr>
          <a:xfrm>
            <a:off x="5259579" y="3064592"/>
            <a:ext cx="1674367" cy="1059906"/>
          </a:xfrm>
          <a:prstGeom prst="rect">
            <a:avLst/>
          </a:prstGeom>
          <a:solidFill>
            <a:schemeClr val="accent1">
              <a:lumMod val="60000"/>
              <a:lumOff val="40000"/>
            </a:schemeClr>
          </a:solidFill>
          <a:ln>
            <a:solidFill>
              <a:srgbClr val="0948CB"/>
            </a:solidFill>
          </a:ln>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lang="en-US" sz="1700" dirty="0">
                <a:solidFill>
                  <a:srgbClr val="F2F4F8"/>
                </a:solidFill>
                <a:latin typeface="Carlito"/>
                <a:cs typeface="Carlito"/>
              </a:rPr>
              <a:t>Use </a:t>
            </a:r>
            <a:r>
              <a:rPr lang="en-US" sz="1700" dirty="0" err="1">
                <a:solidFill>
                  <a:srgbClr val="F2F4F8"/>
                </a:solidFill>
                <a:latin typeface="Carlito"/>
                <a:cs typeface="Carlito"/>
              </a:rPr>
              <a:t>Gridsearch</a:t>
            </a:r>
            <a:r>
              <a:rPr lang="en-US" sz="1700" dirty="0">
                <a:solidFill>
                  <a:srgbClr val="F2F4F8"/>
                </a:solidFill>
                <a:latin typeface="Carlito"/>
                <a:cs typeface="Carlito"/>
              </a:rPr>
              <a:t> CV on </a:t>
            </a:r>
            <a:r>
              <a:rPr lang="en-US" sz="1700" dirty="0" err="1">
                <a:solidFill>
                  <a:srgbClr val="F2F4F8"/>
                </a:solidFill>
                <a:latin typeface="Carlito"/>
                <a:cs typeface="Carlito"/>
              </a:rPr>
              <a:t>Logreg</a:t>
            </a:r>
            <a:r>
              <a:rPr lang="en-US" sz="1700" dirty="0">
                <a:solidFill>
                  <a:srgbClr val="F2F4F8"/>
                </a:solidFill>
                <a:latin typeface="Carlito"/>
                <a:cs typeface="Carlito"/>
              </a:rPr>
              <a:t>, Decision Tree and KNN models</a:t>
            </a:r>
            <a:endParaRPr sz="1700" dirty="0">
              <a:solidFill>
                <a:srgbClr val="F2F4F8"/>
              </a:solidFill>
              <a:latin typeface="Carlito"/>
              <a:cs typeface="Carlito"/>
            </a:endParaRPr>
          </a:p>
        </p:txBody>
      </p:sp>
    </p:spTree>
    <p:extLst>
      <p:ext uri="{BB962C8B-B14F-4D97-AF65-F5344CB8AC3E}">
        <p14:creationId xmlns:p14="http://schemas.microsoft.com/office/powerpoint/2010/main" val="1813711241"/>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770011" y="5271765"/>
            <a:ext cx="10248509"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5080" indent="0" algn="ctr">
              <a:lnSpc>
                <a:spcPct val="100000"/>
              </a:lnSpc>
              <a:spcBef>
                <a:spcPts val="100"/>
              </a:spcBef>
              <a:buNone/>
            </a:pPr>
            <a:r>
              <a:rPr lang="en-US" sz="2400" spc="-5" dirty="0">
                <a:solidFill>
                  <a:srgbClr val="1C7DDB"/>
                </a:solidFill>
                <a:latin typeface="Carlito"/>
                <a:cs typeface="Carlito"/>
              </a:rPr>
              <a:t>This is </a:t>
            </a:r>
            <a:r>
              <a:rPr lang="en-US" sz="2400" dirty="0">
                <a:solidFill>
                  <a:srgbClr val="1C7DDB"/>
                </a:solidFill>
                <a:latin typeface="Carlito"/>
                <a:cs typeface="Carlito"/>
              </a:rPr>
              <a:t>a </a:t>
            </a:r>
            <a:r>
              <a:rPr lang="en-US" sz="2400" spc="-20" dirty="0">
                <a:solidFill>
                  <a:srgbClr val="1C7DDB"/>
                </a:solidFill>
                <a:latin typeface="Carlito"/>
                <a:cs typeface="Carlito"/>
              </a:rPr>
              <a:t>preview </a:t>
            </a:r>
            <a:r>
              <a:rPr lang="en-US" sz="2400" spc="-5" dirty="0">
                <a:solidFill>
                  <a:srgbClr val="1C7DDB"/>
                </a:solidFill>
                <a:latin typeface="Carlito"/>
                <a:cs typeface="Carlito"/>
              </a:rPr>
              <a:t>of </a:t>
            </a:r>
            <a:r>
              <a:rPr lang="en-US" sz="2400" dirty="0">
                <a:solidFill>
                  <a:srgbClr val="1C7DDB"/>
                </a:solidFill>
                <a:latin typeface="Carlito"/>
                <a:cs typeface="Carlito"/>
              </a:rPr>
              <a:t>the </a:t>
            </a:r>
            <a:r>
              <a:rPr lang="en-US" sz="2400" spc="-15" dirty="0" err="1">
                <a:solidFill>
                  <a:srgbClr val="1C7DDB"/>
                </a:solidFill>
                <a:latin typeface="Carlito"/>
                <a:cs typeface="Carlito"/>
              </a:rPr>
              <a:t>Plotly</a:t>
            </a:r>
            <a:r>
              <a:rPr lang="en-US" sz="2400" spc="-15" dirty="0">
                <a:solidFill>
                  <a:srgbClr val="1C7DDB"/>
                </a:solidFill>
                <a:latin typeface="Carlito"/>
                <a:cs typeface="Carlito"/>
              </a:rPr>
              <a:t> dashboard. </a:t>
            </a:r>
            <a:r>
              <a:rPr lang="en-US" sz="2400" spc="-5" dirty="0">
                <a:solidFill>
                  <a:srgbClr val="1C7DDB"/>
                </a:solidFill>
                <a:latin typeface="Carlito"/>
                <a:cs typeface="Carlito"/>
              </a:rPr>
              <a:t>The </a:t>
            </a:r>
            <a:r>
              <a:rPr lang="en-US" sz="2400" spc="-20" dirty="0">
                <a:solidFill>
                  <a:srgbClr val="1C7DDB"/>
                </a:solidFill>
                <a:latin typeface="Carlito"/>
                <a:cs typeface="Carlito"/>
              </a:rPr>
              <a:t>following </a:t>
            </a:r>
            <a:r>
              <a:rPr lang="en-US" sz="2400" spc="-5" dirty="0">
                <a:solidFill>
                  <a:srgbClr val="1C7DDB"/>
                </a:solidFill>
                <a:latin typeface="Carlito"/>
                <a:cs typeface="Carlito"/>
              </a:rPr>
              <a:t>sides will show </a:t>
            </a:r>
            <a:r>
              <a:rPr lang="en-US" sz="2400" dirty="0">
                <a:solidFill>
                  <a:srgbClr val="1C7DDB"/>
                </a:solidFill>
                <a:latin typeface="Carlito"/>
                <a:cs typeface="Carlito"/>
              </a:rPr>
              <a:t>the </a:t>
            </a:r>
            <a:r>
              <a:rPr lang="en-US" sz="2400" spc="-15" dirty="0">
                <a:solidFill>
                  <a:srgbClr val="1C7DDB"/>
                </a:solidFill>
                <a:latin typeface="Carlito"/>
                <a:cs typeface="Carlito"/>
              </a:rPr>
              <a:t>results </a:t>
            </a:r>
            <a:r>
              <a:rPr lang="en-US" sz="2400" spc="-5" dirty="0">
                <a:solidFill>
                  <a:srgbClr val="1C7DDB"/>
                </a:solidFill>
                <a:latin typeface="Carlito"/>
                <a:cs typeface="Carlito"/>
              </a:rPr>
              <a:t>of </a:t>
            </a:r>
            <a:r>
              <a:rPr lang="en-US" sz="2400" spc="-20" dirty="0">
                <a:solidFill>
                  <a:srgbClr val="1C7DDB"/>
                </a:solidFill>
                <a:latin typeface="Carlito"/>
                <a:cs typeface="Carlito"/>
              </a:rPr>
              <a:t>EDA </a:t>
            </a:r>
            <a:r>
              <a:rPr lang="en-US" sz="2400" spc="-5" dirty="0">
                <a:solidFill>
                  <a:srgbClr val="1C7DDB"/>
                </a:solidFill>
                <a:latin typeface="Carlito"/>
                <a:cs typeface="Carlito"/>
              </a:rPr>
              <a:t>with  </a:t>
            </a:r>
            <a:r>
              <a:rPr lang="en-US" sz="2400" spc="-20" dirty="0">
                <a:solidFill>
                  <a:srgbClr val="1C7DDB"/>
                </a:solidFill>
                <a:latin typeface="Carlito"/>
                <a:cs typeface="Carlito"/>
              </a:rPr>
              <a:t>visualization, EDA </a:t>
            </a:r>
            <a:r>
              <a:rPr lang="en-US" sz="2400" spc="-5" dirty="0">
                <a:solidFill>
                  <a:srgbClr val="1C7DDB"/>
                </a:solidFill>
                <a:latin typeface="Carlito"/>
                <a:cs typeface="Carlito"/>
              </a:rPr>
              <a:t>with </a:t>
            </a:r>
            <a:r>
              <a:rPr lang="en-US" sz="2400" dirty="0">
                <a:solidFill>
                  <a:srgbClr val="1C7DDB"/>
                </a:solidFill>
                <a:latin typeface="Carlito"/>
                <a:cs typeface="Carlito"/>
              </a:rPr>
              <a:t>SQL, </a:t>
            </a:r>
            <a:r>
              <a:rPr lang="en-US" sz="2400" spc="-25" dirty="0">
                <a:solidFill>
                  <a:srgbClr val="1C7DDB"/>
                </a:solidFill>
                <a:latin typeface="Carlito"/>
                <a:cs typeface="Carlito"/>
              </a:rPr>
              <a:t>Interactive </a:t>
            </a:r>
            <a:r>
              <a:rPr lang="en-US" sz="2400" dirty="0">
                <a:solidFill>
                  <a:srgbClr val="1C7DDB"/>
                </a:solidFill>
                <a:latin typeface="Carlito"/>
                <a:cs typeface="Carlito"/>
              </a:rPr>
              <a:t>Map </a:t>
            </a:r>
            <a:r>
              <a:rPr lang="en-US" sz="2400" spc="-5" dirty="0">
                <a:solidFill>
                  <a:srgbClr val="1C7DDB"/>
                </a:solidFill>
                <a:latin typeface="Carlito"/>
                <a:cs typeface="Carlito"/>
              </a:rPr>
              <a:t>with </a:t>
            </a:r>
            <a:r>
              <a:rPr lang="en-US" sz="2400" spc="-20" dirty="0">
                <a:solidFill>
                  <a:srgbClr val="1C7DDB"/>
                </a:solidFill>
                <a:latin typeface="Carlito"/>
                <a:cs typeface="Carlito"/>
              </a:rPr>
              <a:t>Folium, </a:t>
            </a:r>
            <a:r>
              <a:rPr lang="en-US" sz="2400" dirty="0">
                <a:solidFill>
                  <a:srgbClr val="1C7DDB"/>
                </a:solidFill>
                <a:latin typeface="Carlito"/>
                <a:cs typeface="Carlito"/>
              </a:rPr>
              <a:t>and </a:t>
            </a:r>
            <a:r>
              <a:rPr lang="en-US" sz="2400" spc="-10" dirty="0">
                <a:solidFill>
                  <a:srgbClr val="1C7DDB"/>
                </a:solidFill>
                <a:latin typeface="Carlito"/>
                <a:cs typeface="Carlito"/>
              </a:rPr>
              <a:t>finally </a:t>
            </a:r>
            <a:r>
              <a:rPr lang="en-US" sz="2400" dirty="0">
                <a:solidFill>
                  <a:srgbClr val="1C7DDB"/>
                </a:solidFill>
                <a:latin typeface="Carlito"/>
                <a:cs typeface="Carlito"/>
              </a:rPr>
              <a:t>the </a:t>
            </a:r>
            <a:r>
              <a:rPr lang="en-US" sz="2400" spc="-15" dirty="0">
                <a:solidFill>
                  <a:srgbClr val="1C7DDB"/>
                </a:solidFill>
                <a:latin typeface="Carlito"/>
                <a:cs typeface="Carlito"/>
              </a:rPr>
              <a:t>results </a:t>
            </a:r>
            <a:r>
              <a:rPr lang="en-US" sz="2400" spc="-5" dirty="0">
                <a:solidFill>
                  <a:srgbClr val="1C7DDB"/>
                </a:solidFill>
                <a:latin typeface="Carlito"/>
                <a:cs typeface="Carlito"/>
              </a:rPr>
              <a:t>of our </a:t>
            </a:r>
            <a:r>
              <a:rPr lang="en-US" sz="2400" dirty="0">
                <a:solidFill>
                  <a:srgbClr val="1C7DDB"/>
                </a:solidFill>
                <a:latin typeface="Carlito"/>
                <a:cs typeface="Carlito"/>
              </a:rPr>
              <a:t>model </a:t>
            </a:r>
            <a:r>
              <a:rPr lang="en-US" sz="2400" spc="-5" dirty="0">
                <a:solidFill>
                  <a:srgbClr val="1C7DDB"/>
                </a:solidFill>
                <a:latin typeface="Carlito"/>
                <a:cs typeface="Carlito"/>
              </a:rPr>
              <a:t>with  </a:t>
            </a:r>
            <a:r>
              <a:rPr lang="en-US" sz="2400" dirty="0">
                <a:solidFill>
                  <a:srgbClr val="1C7DDB"/>
                </a:solidFill>
                <a:latin typeface="Carlito"/>
                <a:cs typeface="Carlito"/>
              </a:rPr>
              <a:t>about 83%</a:t>
            </a:r>
            <a:r>
              <a:rPr lang="en-US" sz="2400" spc="-5" dirty="0">
                <a:solidFill>
                  <a:srgbClr val="1C7DDB"/>
                </a:solidFill>
                <a:latin typeface="Carlito"/>
                <a:cs typeface="Carlito"/>
              </a:rPr>
              <a:t> </a:t>
            </a:r>
            <a:r>
              <a:rPr lang="en-US" sz="2400" spc="-45" dirty="0">
                <a:solidFill>
                  <a:srgbClr val="1C7DDB"/>
                </a:solidFill>
                <a:latin typeface="Carlito"/>
                <a:cs typeface="Carlito"/>
              </a:rPr>
              <a:t>accuracy.</a:t>
            </a:r>
            <a:endParaRPr lang="en-US" sz="2400" dirty="0">
              <a:solidFill>
                <a:srgbClr val="1C7DDB"/>
              </a:solidFill>
              <a:latin typeface="Carlito"/>
              <a:cs typeface="Carlito"/>
            </a:endParaRP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1615441" y="1355085"/>
            <a:ext cx="8442960" cy="3916680"/>
          </a:xfrm>
          <a:prstGeom prst="rect">
            <a:avLst/>
          </a:prstGeom>
        </p:spPr>
      </p:pic>
    </p:spTree>
    <p:extLst>
      <p:ext uri="{BB962C8B-B14F-4D97-AF65-F5344CB8AC3E}">
        <p14:creationId xmlns:p14="http://schemas.microsoft.com/office/powerpoint/2010/main" val="321008965"/>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952206"/>
            <a:ext cx="10515601" cy="1475005"/>
          </a:xfrm>
          <a:prstGeom prst="rect">
            <a:avLst/>
          </a:prstGeom>
        </p:spPr>
        <p:txBody>
          <a:bodyPr>
            <a:normAutofit/>
          </a:bodyPr>
          <a:lstStyle/>
          <a:p>
            <a:pPr marL="0" indent="0">
              <a:lnSpc>
                <a:spcPct val="100000"/>
              </a:lnSpc>
              <a:spcBef>
                <a:spcPts val="1400"/>
              </a:spcBef>
              <a:buNone/>
            </a:pPr>
            <a:r>
              <a:rPr lang="en-US" sz="2200" dirty="0">
                <a:solidFill>
                  <a:srgbClr val="1C7DDB"/>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0" y="1432560"/>
            <a:ext cx="10515601" cy="3307080"/>
          </a:xfrm>
          <a:prstGeom prst="rect">
            <a:avLst/>
          </a:prstGeom>
        </p:spPr>
      </p:pic>
    </p:spTree>
    <p:extLst>
      <p:ext uri="{BB962C8B-B14F-4D97-AF65-F5344CB8AC3E}">
        <p14:creationId xmlns:p14="http://schemas.microsoft.com/office/powerpoint/2010/main" val="3865605948"/>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2" y="4953864"/>
            <a:ext cx="10687961" cy="2143417"/>
          </a:xfrm>
          <a:prstGeom prst="rect">
            <a:avLst/>
          </a:prstGeom>
        </p:spPr>
        <p:txBody>
          <a:bodyPr>
            <a:normAutofit/>
          </a:bodyPr>
          <a:lstStyle/>
          <a:p>
            <a:pPr marL="0" indent="0">
              <a:lnSpc>
                <a:spcPct val="100000"/>
              </a:lnSpc>
              <a:spcBef>
                <a:spcPts val="1400"/>
              </a:spcBef>
              <a:buNone/>
            </a:pPr>
            <a:r>
              <a:rPr lang="en-US" sz="2400" spc="-25" dirty="0">
                <a:solidFill>
                  <a:srgbClr val="1C7DDB"/>
                </a:solidFill>
                <a:latin typeface="Carlito"/>
                <a:cs typeface="Carlito"/>
              </a:rPr>
              <a:t>Payload </a:t>
            </a:r>
            <a:r>
              <a:rPr lang="en-US" sz="2400" spc="-5" dirty="0">
                <a:solidFill>
                  <a:srgbClr val="1C7DDB"/>
                </a:solidFill>
                <a:latin typeface="Carlito"/>
                <a:cs typeface="Carlito"/>
              </a:rPr>
              <a:t>mass </a:t>
            </a:r>
            <a:r>
              <a:rPr lang="en-US" sz="2400" spc="-20" dirty="0">
                <a:solidFill>
                  <a:srgbClr val="1C7DDB"/>
                </a:solidFill>
                <a:latin typeface="Carlito"/>
                <a:cs typeface="Carlito"/>
              </a:rPr>
              <a:t>appears </a:t>
            </a:r>
            <a:r>
              <a:rPr lang="en-US" sz="2400" spc="-15" dirty="0">
                <a:solidFill>
                  <a:srgbClr val="1C7DDB"/>
                </a:solidFill>
                <a:latin typeface="Carlito"/>
                <a:cs typeface="Carlito"/>
              </a:rPr>
              <a:t>to </a:t>
            </a:r>
            <a:r>
              <a:rPr lang="en-US" sz="2400" spc="-20" dirty="0">
                <a:solidFill>
                  <a:srgbClr val="1C7DDB"/>
                </a:solidFill>
                <a:latin typeface="Carlito"/>
                <a:cs typeface="Carlito"/>
              </a:rPr>
              <a:t>fall mostly between </a:t>
            </a:r>
            <a:r>
              <a:rPr lang="en-US" sz="2400" spc="-10" dirty="0">
                <a:solidFill>
                  <a:srgbClr val="1C7DDB"/>
                </a:solidFill>
                <a:latin typeface="Carlito"/>
                <a:cs typeface="Carlito"/>
              </a:rPr>
              <a:t>0-6000 </a:t>
            </a:r>
            <a:r>
              <a:rPr lang="en-US" sz="2400" spc="-5" dirty="0">
                <a:solidFill>
                  <a:srgbClr val="1C7DDB"/>
                </a:solidFill>
                <a:latin typeface="Carlito"/>
                <a:cs typeface="Carlito"/>
              </a:rPr>
              <a:t>kg.  </a:t>
            </a:r>
            <a:r>
              <a:rPr lang="en-US" sz="2400" spc="-25" dirty="0">
                <a:solidFill>
                  <a:srgbClr val="1C7DDB"/>
                </a:solidFill>
                <a:latin typeface="Carlito"/>
                <a:cs typeface="Carlito"/>
              </a:rPr>
              <a:t>Different </a:t>
            </a:r>
            <a:r>
              <a:rPr lang="en-US" sz="2400" spc="-5" dirty="0">
                <a:solidFill>
                  <a:srgbClr val="1C7DDB"/>
                </a:solidFill>
                <a:latin typeface="Carlito"/>
                <a:cs typeface="Carlito"/>
              </a:rPr>
              <a:t>launch </a:t>
            </a:r>
            <a:r>
              <a:rPr lang="en-US" sz="2400" spc="-10" dirty="0">
                <a:solidFill>
                  <a:srgbClr val="1C7DDB"/>
                </a:solidFill>
                <a:latin typeface="Carlito"/>
                <a:cs typeface="Carlito"/>
              </a:rPr>
              <a:t>sites </a:t>
            </a:r>
            <a:r>
              <a:rPr lang="en-US" sz="2400" spc="-5" dirty="0">
                <a:solidFill>
                  <a:srgbClr val="1C7DDB"/>
                </a:solidFill>
                <a:latin typeface="Carlito"/>
                <a:cs typeface="Carlito"/>
              </a:rPr>
              <a:t>also </a:t>
            </a:r>
            <a:r>
              <a:rPr lang="en-US" sz="2400" spc="-15" dirty="0">
                <a:solidFill>
                  <a:srgbClr val="1C7DDB"/>
                </a:solidFill>
                <a:latin typeface="Carlito"/>
                <a:cs typeface="Carlito"/>
              </a:rPr>
              <a:t>seem to use </a:t>
            </a:r>
            <a:r>
              <a:rPr lang="en-US" sz="2400" spc="-25" dirty="0">
                <a:solidFill>
                  <a:srgbClr val="1C7DDB"/>
                </a:solidFill>
                <a:latin typeface="Carlito"/>
                <a:cs typeface="Carlito"/>
              </a:rPr>
              <a:t>different </a:t>
            </a:r>
            <a:r>
              <a:rPr lang="en-US" sz="2400" spc="-20" dirty="0">
                <a:solidFill>
                  <a:srgbClr val="1C7DDB"/>
                </a:solidFill>
                <a:latin typeface="Carlito"/>
                <a:cs typeface="Carlito"/>
              </a:rPr>
              <a:t>payload</a:t>
            </a:r>
            <a:r>
              <a:rPr lang="en-US" sz="2400" spc="-10" dirty="0">
                <a:solidFill>
                  <a:srgbClr val="1C7DDB"/>
                </a:solidFill>
                <a:latin typeface="Carlito"/>
                <a:cs typeface="Carlito"/>
              </a:rPr>
              <a:t> </a:t>
            </a:r>
            <a:r>
              <a:rPr lang="en-US" sz="2400" spc="-5" dirty="0">
                <a:solidFill>
                  <a:srgbClr val="1C7DDB"/>
                </a:solidFill>
                <a:latin typeface="Carlito"/>
                <a:cs typeface="Carlito"/>
              </a:rPr>
              <a:t>mass.</a:t>
            </a:r>
            <a:endParaRPr lang="en-US" sz="2400" dirty="0">
              <a:solidFill>
                <a:srgbClr val="1C7DDB"/>
              </a:solidFill>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770011" y="1447800"/>
            <a:ext cx="10687962" cy="3230322"/>
          </a:xfrm>
          <a:prstGeom prst="rect">
            <a:avLst/>
          </a:prstGeom>
        </p:spPr>
      </p:pic>
    </p:spTree>
    <p:extLst>
      <p:ext uri="{BB962C8B-B14F-4D97-AF65-F5344CB8AC3E}">
        <p14:creationId xmlns:p14="http://schemas.microsoft.com/office/powerpoint/2010/main" val="3869789237"/>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023434"/>
            <a:ext cx="10278989" cy="1636446"/>
          </a:xfrm>
          <a:prstGeom prst="rect">
            <a:avLst/>
          </a:prstGeom>
        </p:spPr>
        <p:txBody>
          <a:bodyPr>
            <a:normAutofit fontScale="25000" lnSpcReduction="20000"/>
          </a:bodyPr>
          <a:lstStyle/>
          <a:p>
            <a:pPr marL="0" indent="0">
              <a:lnSpc>
                <a:spcPct val="100000"/>
              </a:lnSpc>
              <a:spcBef>
                <a:spcPts val="1400"/>
              </a:spcBef>
              <a:buNone/>
            </a:pPr>
            <a:r>
              <a:rPr lang="en-US" sz="9600" dirty="0">
                <a:solidFill>
                  <a:srgbClr val="1C7DDB"/>
                </a:solidFill>
              </a:rPr>
              <a:t>ES-L1 (1), GEO (1), HEO (1) have 100% success rate (sample sizes in parenthesis)  SSO (5) has 100% success </a:t>
            </a:r>
            <a:r>
              <a:rPr lang="en-US" sz="9600" dirty="0" err="1" smtClean="0">
                <a:solidFill>
                  <a:srgbClr val="1C7DDB"/>
                </a:solidFill>
              </a:rPr>
              <a:t>rate,VLEO</a:t>
            </a:r>
            <a:r>
              <a:rPr lang="en-US" sz="9600" dirty="0" smtClean="0">
                <a:solidFill>
                  <a:srgbClr val="1C7DDB"/>
                </a:solidFill>
              </a:rPr>
              <a:t> </a:t>
            </a:r>
            <a:r>
              <a:rPr lang="en-US" sz="9600" dirty="0">
                <a:solidFill>
                  <a:srgbClr val="1C7DDB"/>
                </a:solidFill>
              </a:rPr>
              <a:t>(14) has decent success rate and </a:t>
            </a:r>
            <a:r>
              <a:rPr lang="en-US" sz="9600" dirty="0" err="1" smtClean="0">
                <a:solidFill>
                  <a:srgbClr val="1C7DDB"/>
                </a:solidFill>
              </a:rPr>
              <a:t>attempts,SO</a:t>
            </a:r>
            <a:r>
              <a:rPr lang="en-US" sz="9600" dirty="0" smtClean="0">
                <a:solidFill>
                  <a:srgbClr val="1C7DDB"/>
                </a:solidFill>
              </a:rPr>
              <a:t> </a:t>
            </a:r>
            <a:r>
              <a:rPr lang="en-US" sz="9600" dirty="0">
                <a:solidFill>
                  <a:srgbClr val="1C7DDB"/>
                </a:solidFill>
              </a:rPr>
              <a:t>(1) has 0% success </a:t>
            </a:r>
            <a:r>
              <a:rPr lang="en-US" sz="9600" dirty="0" err="1" smtClean="0">
                <a:solidFill>
                  <a:srgbClr val="1C7DDB"/>
                </a:solidFill>
              </a:rPr>
              <a:t>rate,GTO</a:t>
            </a:r>
            <a:r>
              <a:rPr lang="en-US" sz="9600" dirty="0" smtClean="0">
                <a:solidFill>
                  <a:srgbClr val="1C7DDB"/>
                </a:solidFill>
              </a:rPr>
              <a:t> </a:t>
            </a:r>
            <a:r>
              <a:rPr lang="en-US" sz="9600" dirty="0">
                <a:solidFill>
                  <a:srgbClr val="1C7DDB"/>
                </a:solidFill>
              </a:rPr>
              <a:t>(27) has the around 50% success rate but largest sample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2446411" y="1417320"/>
            <a:ext cx="7162800" cy="3606114"/>
          </a:xfrm>
          <a:prstGeom prst="rect">
            <a:avLst/>
          </a:prstGeom>
        </p:spPr>
      </p:pic>
    </p:spTree>
    <p:extLst>
      <p:ext uri="{BB962C8B-B14F-4D97-AF65-F5344CB8AC3E}">
        <p14:creationId xmlns:p14="http://schemas.microsoft.com/office/powerpoint/2010/main" val="80090182"/>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202672"/>
            <a:ext cx="10324709" cy="1224539"/>
          </a:xfrm>
          <a:prstGeom prst="rect">
            <a:avLst/>
          </a:prstGeom>
        </p:spPr>
        <p:txBody>
          <a:bodyPr>
            <a:noAutofit/>
          </a:bodyPr>
          <a:lstStyle/>
          <a:p>
            <a:pPr marL="0" indent="0">
              <a:lnSpc>
                <a:spcPct val="100000"/>
              </a:lnSpc>
              <a:spcBef>
                <a:spcPts val="1400"/>
              </a:spcBef>
              <a:buNone/>
            </a:pPr>
            <a:r>
              <a:rPr lang="en-US" sz="2400" dirty="0">
                <a:solidFill>
                  <a:srgbClr val="1C7DDB"/>
                </a:solidFill>
              </a:rPr>
              <a:t>Launch Orbit preferences changed over Flight Number.  Launch Outcome seems to correlate with this </a:t>
            </a:r>
            <a:r>
              <a:rPr lang="en-US" sz="2400" dirty="0" smtClean="0">
                <a:solidFill>
                  <a:srgbClr val="1C7DDB"/>
                </a:solidFill>
              </a:rPr>
              <a:t>preference. SpaceX </a:t>
            </a:r>
            <a:r>
              <a:rPr lang="en-US" sz="2400" dirty="0">
                <a:solidFill>
                  <a:srgbClr val="1C7DDB"/>
                </a:solidFill>
              </a:rPr>
              <a:t>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615440"/>
            <a:ext cx="10687962" cy="3368040"/>
          </a:xfrm>
          <a:prstGeom prst="rect">
            <a:avLst/>
          </a:prstGeom>
        </p:spPr>
      </p:pic>
    </p:spTree>
    <p:extLst>
      <p:ext uri="{BB962C8B-B14F-4D97-AF65-F5344CB8AC3E}">
        <p14:creationId xmlns:p14="http://schemas.microsoft.com/office/powerpoint/2010/main" val="1106727586"/>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4674611"/>
            <a:ext cx="9410309" cy="1752600"/>
          </a:xfrm>
          <a:prstGeom prst="rect">
            <a:avLst/>
          </a:prstGeom>
        </p:spPr>
        <p:txBody>
          <a:bodyPr>
            <a:noAutofit/>
          </a:bodyPr>
          <a:lstStyle/>
          <a:p>
            <a:pPr>
              <a:lnSpc>
                <a:spcPct val="100000"/>
              </a:lnSpc>
              <a:spcBef>
                <a:spcPts val="1400"/>
              </a:spcBef>
            </a:pPr>
            <a:r>
              <a:rPr lang="en-US" sz="2400" dirty="0">
                <a:solidFill>
                  <a:srgbClr val="1C7DDB"/>
                </a:solidFill>
              </a:rPr>
              <a:t>Payload mass seems to correlate with orbit</a:t>
            </a:r>
          </a:p>
          <a:p>
            <a:pPr>
              <a:lnSpc>
                <a:spcPct val="100000"/>
              </a:lnSpc>
              <a:spcBef>
                <a:spcPts val="1400"/>
              </a:spcBef>
            </a:pPr>
            <a:r>
              <a:rPr lang="en-US" sz="2400" dirty="0">
                <a:solidFill>
                  <a:srgbClr val="1C7DDB"/>
                </a:solidFill>
              </a:rPr>
              <a:t>LEO and SSO seem to have relatively low payload mass</a:t>
            </a:r>
          </a:p>
          <a:p>
            <a:pPr>
              <a:lnSpc>
                <a:spcPct val="100000"/>
              </a:lnSpc>
              <a:spcBef>
                <a:spcPts val="1400"/>
              </a:spcBef>
            </a:pPr>
            <a:r>
              <a:rPr lang="en-US" sz="2400" dirty="0">
                <a:solidFill>
                  <a:srgbClr val="1C7DDB"/>
                </a:solidFill>
              </a:rPr>
              <a:t>The other most successful orbit VLEO only has payload mass values in the higher end of the range</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417320"/>
            <a:ext cx="10728960" cy="3260315"/>
          </a:xfrm>
          <a:prstGeom prst="rect">
            <a:avLst/>
          </a:prstGeom>
        </p:spPr>
      </p:pic>
    </p:spTree>
    <p:extLst>
      <p:ext uri="{BB962C8B-B14F-4D97-AF65-F5344CB8AC3E}">
        <p14:creationId xmlns:p14="http://schemas.microsoft.com/office/powerpoint/2010/main" val="3145340593"/>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181490" y="5181600"/>
            <a:ext cx="9334109" cy="1664043"/>
          </a:xfrm>
          <a:prstGeom prst="rect">
            <a:avLst/>
          </a:prstGeom>
        </p:spPr>
        <p:txBody>
          <a:bodyPr>
            <a:normAutofit/>
          </a:bodyPr>
          <a:lstStyle/>
          <a:p>
            <a:pPr marL="0" indent="0">
              <a:lnSpc>
                <a:spcPct val="100000"/>
              </a:lnSpc>
              <a:spcBef>
                <a:spcPts val="1400"/>
              </a:spcBef>
              <a:buNone/>
            </a:pPr>
            <a:r>
              <a:rPr lang="en-US" sz="2400" dirty="0">
                <a:solidFill>
                  <a:srgbClr val="1C7DDB"/>
                </a:solidFill>
              </a:rPr>
              <a:t>Success generally increases over time since 2013 with a slight dip in 2018</a:t>
            </a:r>
          </a:p>
          <a:p>
            <a:pPr marL="0" indent="0">
              <a:lnSpc>
                <a:spcPct val="100000"/>
              </a:lnSpc>
              <a:spcBef>
                <a:spcPts val="1400"/>
              </a:spcBef>
              <a:buNone/>
            </a:pPr>
            <a:r>
              <a:rPr lang="en-US" sz="2400" dirty="0">
                <a:solidFill>
                  <a:srgbClr val="1C7DDB"/>
                </a:solidFill>
              </a:rPr>
              <a:t>Success in recent years at around 80%</a:t>
            </a:r>
            <a:endParaRPr lang="en-US" sz="2400" dirty="0">
              <a:solidFill>
                <a:srgbClr val="1C7DDB"/>
              </a:solidFill>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2719387" y="1323023"/>
            <a:ext cx="6196013" cy="3858577"/>
          </a:xfrm>
          <a:prstGeom prst="rect">
            <a:avLst/>
          </a:prstGeom>
        </p:spPr>
      </p:pic>
    </p:spTree>
    <p:extLst>
      <p:ext uri="{BB962C8B-B14F-4D97-AF65-F5344CB8AC3E}">
        <p14:creationId xmlns:p14="http://schemas.microsoft.com/office/powerpoint/2010/main" val="706594483"/>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394959" y="1825625"/>
            <a:ext cx="5890652" cy="4041775"/>
          </a:xfrm>
          <a:prstGeom prst="rect">
            <a:avLst/>
          </a:prstGeom>
        </p:spPr>
        <p:txBody>
          <a:bodyPr>
            <a:normAutofit/>
          </a:bodyPr>
          <a:lstStyle/>
          <a:p>
            <a:pPr>
              <a:lnSpc>
                <a:spcPct val="100000"/>
              </a:lnSpc>
              <a:spcBef>
                <a:spcPts val="1400"/>
              </a:spcBef>
            </a:pPr>
            <a:r>
              <a:rPr lang="en-US" sz="2400" dirty="0">
                <a:solidFill>
                  <a:srgbClr val="1C7DDB"/>
                </a:solidFill>
              </a:rPr>
              <a:t>Query unique launch site names from database.</a:t>
            </a:r>
          </a:p>
          <a:p>
            <a:pPr>
              <a:lnSpc>
                <a:spcPct val="100000"/>
              </a:lnSpc>
              <a:spcBef>
                <a:spcPts val="1400"/>
              </a:spcBef>
            </a:pPr>
            <a:r>
              <a:rPr lang="en-US" sz="2400" dirty="0" smtClean="0">
                <a:solidFill>
                  <a:srgbClr val="1C7DDB"/>
                </a:solidFill>
                <a:cs typeface="Carlito"/>
              </a:rPr>
              <a:t>Launch </a:t>
            </a:r>
            <a:r>
              <a:rPr lang="en-US" sz="2400" spc="-20" dirty="0">
                <a:solidFill>
                  <a:srgbClr val="1C7DDB"/>
                </a:solidFill>
                <a:cs typeface="Carlito"/>
              </a:rPr>
              <a:t>site </a:t>
            </a:r>
            <a:r>
              <a:rPr lang="en-US" sz="2400" dirty="0">
                <a:solidFill>
                  <a:srgbClr val="1C7DDB"/>
                </a:solidFill>
                <a:cs typeface="Carlito"/>
              </a:rPr>
              <a:t>with </a:t>
            </a:r>
            <a:r>
              <a:rPr lang="en-US" sz="2400" spc="-25" dirty="0">
                <a:solidFill>
                  <a:srgbClr val="1C7DDB"/>
                </a:solidFill>
                <a:cs typeface="Carlito"/>
              </a:rPr>
              <a:t>data </a:t>
            </a:r>
            <a:r>
              <a:rPr lang="en-US" sz="2400" spc="-5" dirty="0">
                <a:solidFill>
                  <a:srgbClr val="1C7DDB"/>
                </a:solidFill>
                <a:cs typeface="Carlito"/>
              </a:rPr>
              <a:t>entry</a:t>
            </a:r>
            <a:r>
              <a:rPr lang="en-US" sz="2400" spc="-35" dirty="0">
                <a:solidFill>
                  <a:srgbClr val="1C7DDB"/>
                </a:solidFill>
                <a:cs typeface="Carlito"/>
              </a:rPr>
              <a:t> </a:t>
            </a:r>
            <a:r>
              <a:rPr lang="en-US" sz="2400" spc="-25" dirty="0">
                <a:solidFill>
                  <a:srgbClr val="1C7DDB"/>
                </a:solidFill>
                <a:cs typeface="Carlito"/>
              </a:rPr>
              <a:t>errors.</a:t>
            </a:r>
            <a:endParaRPr lang="en-US" sz="2400" dirty="0">
              <a:solidFill>
                <a:srgbClr val="1C7DDB"/>
              </a:solidFill>
              <a:cs typeface="Carlito"/>
            </a:endParaRPr>
          </a:p>
          <a:p>
            <a:pPr>
              <a:lnSpc>
                <a:spcPct val="100000"/>
              </a:lnSpc>
              <a:spcBef>
                <a:spcPts val="1400"/>
              </a:spcBef>
            </a:pPr>
            <a:r>
              <a:rPr lang="en-US" sz="2400" spc="-25" dirty="0">
                <a:solidFill>
                  <a:srgbClr val="1C7DDB"/>
                </a:solidFill>
                <a:cs typeface="Carlito"/>
              </a:rPr>
              <a:t>Likely </a:t>
            </a:r>
            <a:r>
              <a:rPr lang="en-US" sz="2400" spc="-5" dirty="0">
                <a:solidFill>
                  <a:srgbClr val="1C7DDB"/>
                </a:solidFill>
                <a:cs typeface="Carlito"/>
              </a:rPr>
              <a:t>only </a:t>
            </a:r>
            <a:r>
              <a:rPr lang="en-US" sz="2400" dirty="0">
                <a:solidFill>
                  <a:srgbClr val="1C7DDB"/>
                </a:solidFill>
                <a:cs typeface="Carlito"/>
              </a:rPr>
              <a:t>3 unique </a:t>
            </a:r>
            <a:r>
              <a:rPr lang="en-US" sz="2400" spc="-5" dirty="0" smtClean="0">
                <a:solidFill>
                  <a:srgbClr val="1C7DDB"/>
                </a:solidFill>
                <a:cs typeface="Carlito"/>
              </a:rPr>
              <a:t>launch site </a:t>
            </a:r>
            <a:r>
              <a:rPr lang="en-US" sz="2400" spc="-5" dirty="0">
                <a:solidFill>
                  <a:srgbClr val="1C7DDB"/>
                </a:solidFill>
                <a:cs typeface="Carlito"/>
              </a:rPr>
              <a:t>values:  CCAFS SLC-40, KSC LC-39A,</a:t>
            </a:r>
            <a:r>
              <a:rPr lang="en-US" sz="2400" spc="-310" dirty="0">
                <a:solidFill>
                  <a:srgbClr val="1C7DDB"/>
                </a:solidFill>
                <a:cs typeface="Carlito"/>
              </a:rPr>
              <a:t> </a:t>
            </a:r>
            <a:r>
              <a:rPr lang="en-US" sz="2400" spc="-40" dirty="0">
                <a:solidFill>
                  <a:srgbClr val="1C7DDB"/>
                </a:solidFill>
                <a:cs typeface="Carlito"/>
              </a:rPr>
              <a:t>VAFB </a:t>
            </a:r>
            <a:r>
              <a:rPr lang="en-US" sz="2400" spc="-10" dirty="0" smtClean="0">
                <a:solidFill>
                  <a:srgbClr val="1C7DDB"/>
                </a:solidFill>
                <a:cs typeface="Carlito"/>
              </a:rPr>
              <a:t>SLC-4E.</a:t>
            </a:r>
            <a:endParaRPr lang="en-US" sz="2400" dirty="0">
              <a:solidFill>
                <a:srgbClr val="1C7DDB"/>
              </a:solidFill>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770011" y="1825625"/>
            <a:ext cx="4624948" cy="3264535"/>
          </a:xfrm>
          <a:prstGeom prst="rect">
            <a:avLst/>
          </a:prstGeom>
        </p:spPr>
      </p:pic>
    </p:spTree>
    <p:extLst>
      <p:ext uri="{BB962C8B-B14F-4D97-AF65-F5344CB8AC3E}">
        <p14:creationId xmlns:p14="http://schemas.microsoft.com/office/powerpoint/2010/main" val="2727850971"/>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46161" y="4634925"/>
            <a:ext cx="11049000" cy="2426335"/>
          </a:xfrm>
          <a:prstGeom prst="rect">
            <a:avLst/>
          </a:prstGeom>
        </p:spPr>
        <p:txBody>
          <a:bodyPr>
            <a:normAutofit/>
          </a:bodyPr>
          <a:lstStyle/>
          <a:p>
            <a:pPr marL="0" marR="5080" indent="0">
              <a:lnSpc>
                <a:spcPts val="2160"/>
              </a:lnSpc>
              <a:spcBef>
                <a:spcPts val="375"/>
              </a:spcBef>
              <a:buNone/>
            </a:pPr>
            <a:r>
              <a:rPr lang="en-US" spc="-35" dirty="0">
                <a:solidFill>
                  <a:srgbClr val="1C7DDB"/>
                </a:solidFill>
                <a:latin typeface="Calibri" panose="020F0502020204030204" pitchFamily="34" charset="0"/>
                <a:cs typeface="Calibri" panose="020F0502020204030204" pitchFamily="34" charset="0"/>
              </a:rPr>
              <a:t>First </a:t>
            </a:r>
            <a:r>
              <a:rPr lang="en-US" spc="-20" dirty="0">
                <a:solidFill>
                  <a:srgbClr val="1C7DDB"/>
                </a:solidFill>
                <a:latin typeface="Calibri" panose="020F0502020204030204" pitchFamily="34" charset="0"/>
                <a:cs typeface="Calibri" panose="020F0502020204030204" pitchFamily="34" charset="0"/>
              </a:rPr>
              <a:t>five </a:t>
            </a:r>
            <a:r>
              <a:rPr lang="en-US" spc="-5" dirty="0">
                <a:solidFill>
                  <a:srgbClr val="1C7DDB"/>
                </a:solidFill>
                <a:latin typeface="Calibri" panose="020F0502020204030204" pitchFamily="34" charset="0"/>
                <a:cs typeface="Calibri" panose="020F0502020204030204" pitchFamily="34" charset="0"/>
              </a:rPr>
              <a:t>entries  </a:t>
            </a:r>
            <a:r>
              <a:rPr lang="en-US" dirty="0">
                <a:solidFill>
                  <a:srgbClr val="1C7DDB"/>
                </a:solidFill>
                <a:latin typeface="Calibri" panose="020F0502020204030204" pitchFamily="34" charset="0"/>
                <a:cs typeface="Calibri" panose="020F0502020204030204" pitchFamily="34" charset="0"/>
              </a:rPr>
              <a:t>in </a:t>
            </a:r>
            <a:r>
              <a:rPr lang="en-US" spc="-5" dirty="0">
                <a:solidFill>
                  <a:srgbClr val="1C7DDB"/>
                </a:solidFill>
                <a:latin typeface="Calibri" panose="020F0502020204030204" pitchFamily="34" charset="0"/>
                <a:cs typeface="Calibri" panose="020F0502020204030204" pitchFamily="34" charset="0"/>
              </a:rPr>
              <a:t>database with  Launch </a:t>
            </a:r>
            <a:r>
              <a:rPr lang="en-US" spc="-15" dirty="0">
                <a:solidFill>
                  <a:srgbClr val="1C7DDB"/>
                </a:solidFill>
                <a:latin typeface="Calibri" panose="020F0502020204030204" pitchFamily="34" charset="0"/>
                <a:cs typeface="Calibri" panose="020F0502020204030204" pitchFamily="34" charset="0"/>
              </a:rPr>
              <a:t>Site</a:t>
            </a:r>
            <a:r>
              <a:rPr lang="en-US" spc="-100" dirty="0">
                <a:solidFill>
                  <a:srgbClr val="1C7DDB"/>
                </a:solidFill>
                <a:latin typeface="Calibri" panose="020F0502020204030204" pitchFamily="34" charset="0"/>
                <a:cs typeface="Calibri" panose="020F0502020204030204" pitchFamily="34" charset="0"/>
              </a:rPr>
              <a:t> </a:t>
            </a:r>
            <a:r>
              <a:rPr lang="en-US" spc="-5" dirty="0">
                <a:solidFill>
                  <a:srgbClr val="1C7DDB"/>
                </a:solidFill>
                <a:latin typeface="Calibri" panose="020F0502020204030204" pitchFamily="34" charset="0"/>
                <a:cs typeface="Calibri" panose="020F0502020204030204" pitchFamily="34" charset="0"/>
              </a:rPr>
              <a:t>name  </a:t>
            </a:r>
            <a:r>
              <a:rPr lang="en-US" dirty="0">
                <a:solidFill>
                  <a:srgbClr val="1C7DDB"/>
                </a:solidFill>
                <a:latin typeface="Calibri" panose="020F0502020204030204" pitchFamily="34" charset="0"/>
                <a:cs typeface="Calibri" panose="020F0502020204030204" pitchFamily="34" charset="0"/>
              </a:rPr>
              <a:t>beginning </a:t>
            </a:r>
            <a:r>
              <a:rPr lang="en-US" spc="-5" dirty="0">
                <a:solidFill>
                  <a:srgbClr val="1C7DDB"/>
                </a:solidFill>
                <a:latin typeface="Calibri" panose="020F0502020204030204" pitchFamily="34" charset="0"/>
                <a:cs typeface="Calibri" panose="020F0502020204030204" pitchFamily="34" charset="0"/>
              </a:rPr>
              <a:t>with  </a:t>
            </a:r>
            <a:r>
              <a:rPr lang="en-US" dirty="0">
                <a:solidFill>
                  <a:srgbClr val="1C7DDB"/>
                </a:solidFill>
                <a:latin typeface="Calibri" panose="020F0502020204030204" pitchFamily="34" charset="0"/>
                <a:cs typeface="Calibri" panose="020F0502020204030204" pitchFamily="34" charset="0"/>
              </a:rPr>
              <a:t>CCA.</a:t>
            </a:r>
            <a:endParaRPr lang="en-US"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446161" y="1375412"/>
            <a:ext cx="11163300" cy="2971800"/>
          </a:xfrm>
          <a:prstGeom prst="rect">
            <a:avLst/>
          </a:prstGeom>
        </p:spPr>
      </p:pic>
    </p:spTree>
    <p:extLst>
      <p:ext uri="{BB962C8B-B14F-4D97-AF65-F5344CB8AC3E}">
        <p14:creationId xmlns:p14="http://schemas.microsoft.com/office/powerpoint/2010/main" val="1794738657"/>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29090" y="3240304"/>
            <a:ext cx="9745589" cy="4351338"/>
          </a:xfrm>
          <a:prstGeom prst="rect">
            <a:avLst/>
          </a:prstGeom>
        </p:spPr>
        <p:txBody>
          <a:bodyPr>
            <a:normAutofit/>
          </a:bodyPr>
          <a:lstStyle/>
          <a:p>
            <a:pPr marL="12700" marR="5715">
              <a:lnSpc>
                <a:spcPts val="2160"/>
              </a:lnSpc>
              <a:spcBef>
                <a:spcPts val="375"/>
              </a:spcBef>
            </a:pPr>
            <a:r>
              <a:rPr lang="en-US" spc="-5" dirty="0">
                <a:solidFill>
                  <a:srgbClr val="1C7DDB"/>
                </a:solidFill>
                <a:latin typeface="Calibri" panose="020F0502020204030204" pitchFamily="34" charset="0"/>
                <a:cs typeface="Calibri" panose="020F0502020204030204" pitchFamily="34" charset="0"/>
              </a:rPr>
              <a:t>This </a:t>
            </a:r>
            <a:r>
              <a:rPr lang="en-US" dirty="0">
                <a:solidFill>
                  <a:srgbClr val="1C7DDB"/>
                </a:solidFill>
                <a:latin typeface="Calibri" panose="020F0502020204030204" pitchFamily="34" charset="0"/>
                <a:cs typeface="Calibri" panose="020F0502020204030204" pitchFamily="34" charset="0"/>
              </a:rPr>
              <a:t>query </a:t>
            </a:r>
            <a:r>
              <a:rPr lang="en-US" spc="-5" dirty="0">
                <a:solidFill>
                  <a:srgbClr val="1C7DDB"/>
                </a:solidFill>
                <a:latin typeface="Calibri" panose="020F0502020204030204" pitchFamily="34" charset="0"/>
                <a:cs typeface="Calibri" panose="020F0502020204030204" pitchFamily="34" charset="0"/>
              </a:rPr>
              <a:t>sums </a:t>
            </a:r>
            <a:r>
              <a:rPr lang="en-US" dirty="0">
                <a:solidFill>
                  <a:srgbClr val="1C7DDB"/>
                </a:solidFill>
                <a:latin typeface="Calibri" panose="020F0502020204030204" pitchFamily="34" charset="0"/>
                <a:cs typeface="Calibri" panose="020F0502020204030204" pitchFamily="34" charset="0"/>
              </a:rPr>
              <a:t>the </a:t>
            </a:r>
            <a:r>
              <a:rPr lang="en-US" spc="-25" dirty="0">
                <a:solidFill>
                  <a:srgbClr val="1C7DDB"/>
                </a:solidFill>
                <a:latin typeface="Calibri" panose="020F0502020204030204" pitchFamily="34" charset="0"/>
                <a:cs typeface="Calibri" panose="020F0502020204030204" pitchFamily="34" charset="0"/>
              </a:rPr>
              <a:t>total </a:t>
            </a:r>
            <a:r>
              <a:rPr lang="en-US" spc="-10" dirty="0">
                <a:solidFill>
                  <a:srgbClr val="1C7DDB"/>
                </a:solidFill>
                <a:latin typeface="Calibri" panose="020F0502020204030204" pitchFamily="34" charset="0"/>
                <a:cs typeface="Calibri" panose="020F0502020204030204" pitchFamily="34" charset="0"/>
              </a:rPr>
              <a:t>payload  </a:t>
            </a:r>
            <a:r>
              <a:rPr lang="en-US" spc="-5" dirty="0">
                <a:solidFill>
                  <a:srgbClr val="1C7DDB"/>
                </a:solidFill>
                <a:latin typeface="Calibri" panose="020F0502020204030204" pitchFamily="34" charset="0"/>
                <a:cs typeface="Calibri" panose="020F0502020204030204" pitchFamily="34" charset="0"/>
              </a:rPr>
              <a:t>mass </a:t>
            </a:r>
            <a:r>
              <a:rPr lang="en-US" dirty="0">
                <a:solidFill>
                  <a:srgbClr val="1C7DDB"/>
                </a:solidFill>
                <a:latin typeface="Calibri" panose="020F0502020204030204" pitchFamily="34" charset="0"/>
                <a:cs typeface="Calibri" panose="020F0502020204030204" pitchFamily="34" charset="0"/>
              </a:rPr>
              <a:t>in kg </a:t>
            </a:r>
            <a:r>
              <a:rPr lang="en-US" spc="-15" dirty="0">
                <a:solidFill>
                  <a:srgbClr val="1C7DDB"/>
                </a:solidFill>
                <a:latin typeface="Calibri" panose="020F0502020204030204" pitchFamily="34" charset="0"/>
                <a:cs typeface="Calibri" panose="020F0502020204030204" pitchFamily="34" charset="0"/>
              </a:rPr>
              <a:t>where </a:t>
            </a:r>
            <a:r>
              <a:rPr lang="en-US" dirty="0">
                <a:solidFill>
                  <a:srgbClr val="1C7DDB"/>
                </a:solidFill>
                <a:latin typeface="Calibri" panose="020F0502020204030204" pitchFamily="34" charset="0"/>
                <a:cs typeface="Calibri" panose="020F0502020204030204" pitchFamily="34" charset="0"/>
              </a:rPr>
              <a:t>NASA </a:t>
            </a:r>
            <a:r>
              <a:rPr lang="en-US" spc="-20" dirty="0">
                <a:solidFill>
                  <a:srgbClr val="1C7DDB"/>
                </a:solidFill>
                <a:latin typeface="Calibri" panose="020F0502020204030204" pitchFamily="34" charset="0"/>
                <a:cs typeface="Calibri" panose="020F0502020204030204" pitchFamily="34" charset="0"/>
              </a:rPr>
              <a:t>was </a:t>
            </a:r>
            <a:r>
              <a:rPr lang="en-US" dirty="0">
                <a:solidFill>
                  <a:srgbClr val="1C7DDB"/>
                </a:solidFill>
                <a:latin typeface="Calibri" panose="020F0502020204030204" pitchFamily="34" charset="0"/>
                <a:cs typeface="Calibri" panose="020F0502020204030204" pitchFamily="34" charset="0"/>
              </a:rPr>
              <a:t>the  </a:t>
            </a:r>
            <a:r>
              <a:rPr lang="en-US" spc="-60" dirty="0">
                <a:solidFill>
                  <a:srgbClr val="1C7DDB"/>
                </a:solidFill>
                <a:latin typeface="Calibri" panose="020F0502020204030204" pitchFamily="34" charset="0"/>
                <a:cs typeface="Calibri" panose="020F0502020204030204" pitchFamily="34" charset="0"/>
              </a:rPr>
              <a:t>customer.</a:t>
            </a:r>
            <a:endParaRPr lang="en-US" dirty="0">
              <a:solidFill>
                <a:srgbClr val="1C7DDB"/>
              </a:solidFill>
              <a:latin typeface="Calibri" panose="020F0502020204030204" pitchFamily="34" charset="0"/>
              <a:cs typeface="Calibri" panose="020F0502020204030204" pitchFamily="34" charset="0"/>
            </a:endParaRPr>
          </a:p>
          <a:p>
            <a:pPr marL="12700" marR="5080">
              <a:spcBef>
                <a:spcPts val="1370"/>
              </a:spcBef>
            </a:pPr>
            <a:r>
              <a:rPr lang="en-US" spc="-15" dirty="0">
                <a:solidFill>
                  <a:srgbClr val="1C7DDB"/>
                </a:solidFill>
                <a:latin typeface="Calibri" panose="020F0502020204030204" pitchFamily="34" charset="0"/>
                <a:cs typeface="Calibri" panose="020F0502020204030204" pitchFamily="34" charset="0"/>
              </a:rPr>
              <a:t>CRS </a:t>
            </a:r>
            <a:r>
              <a:rPr lang="en-US" spc="-20" dirty="0">
                <a:solidFill>
                  <a:srgbClr val="1C7DDB"/>
                </a:solidFill>
                <a:latin typeface="Calibri" panose="020F0502020204030204" pitchFamily="34" charset="0"/>
                <a:cs typeface="Calibri" panose="020F0502020204030204" pitchFamily="34" charset="0"/>
              </a:rPr>
              <a:t>stands </a:t>
            </a:r>
            <a:r>
              <a:rPr lang="en-US" spc="-25" dirty="0">
                <a:solidFill>
                  <a:srgbClr val="1C7DDB"/>
                </a:solidFill>
                <a:latin typeface="Calibri" panose="020F0502020204030204" pitchFamily="34" charset="0"/>
                <a:cs typeface="Calibri" panose="020F0502020204030204" pitchFamily="34" charset="0"/>
              </a:rPr>
              <a:t>for </a:t>
            </a:r>
            <a:r>
              <a:rPr lang="en-US" spc="-10" dirty="0">
                <a:solidFill>
                  <a:srgbClr val="1C7DDB"/>
                </a:solidFill>
                <a:latin typeface="Calibri" panose="020F0502020204030204" pitchFamily="34" charset="0"/>
                <a:cs typeface="Calibri" panose="020F0502020204030204" pitchFamily="34" charset="0"/>
              </a:rPr>
              <a:t>Commercial  </a:t>
            </a:r>
            <a:r>
              <a:rPr lang="en-US" spc="-5" dirty="0">
                <a:solidFill>
                  <a:srgbClr val="1C7DDB"/>
                </a:solidFill>
                <a:latin typeface="Calibri" panose="020F0502020204030204" pitchFamily="34" charset="0"/>
                <a:cs typeface="Calibri" panose="020F0502020204030204" pitchFamily="34" charset="0"/>
              </a:rPr>
              <a:t>Resupply </a:t>
            </a:r>
            <a:r>
              <a:rPr lang="en-US" dirty="0">
                <a:solidFill>
                  <a:srgbClr val="1C7DDB"/>
                </a:solidFill>
                <a:latin typeface="Calibri" panose="020F0502020204030204" pitchFamily="34" charset="0"/>
                <a:cs typeface="Calibri" panose="020F0502020204030204" pitchFamily="34" charset="0"/>
              </a:rPr>
              <a:t>Services which</a:t>
            </a:r>
            <a:r>
              <a:rPr lang="en-US" spc="-90" dirty="0">
                <a:solidFill>
                  <a:srgbClr val="1C7DDB"/>
                </a:solidFill>
                <a:latin typeface="Calibri" panose="020F0502020204030204" pitchFamily="34" charset="0"/>
                <a:cs typeface="Calibri" panose="020F0502020204030204" pitchFamily="34" charset="0"/>
              </a:rPr>
              <a:t> </a:t>
            </a:r>
            <a:r>
              <a:rPr lang="en-US" spc="-20" dirty="0">
                <a:solidFill>
                  <a:srgbClr val="1C7DDB"/>
                </a:solidFill>
                <a:latin typeface="Calibri" panose="020F0502020204030204" pitchFamily="34" charset="0"/>
                <a:cs typeface="Calibri" panose="020F0502020204030204" pitchFamily="34" charset="0"/>
              </a:rPr>
              <a:t>indicates  </a:t>
            </a:r>
            <a:r>
              <a:rPr lang="en-US" spc="-5" dirty="0">
                <a:solidFill>
                  <a:srgbClr val="1C7DDB"/>
                </a:solidFill>
                <a:latin typeface="Calibri" panose="020F0502020204030204" pitchFamily="34" charset="0"/>
                <a:cs typeface="Calibri" panose="020F0502020204030204" pitchFamily="34" charset="0"/>
              </a:rPr>
              <a:t>that </a:t>
            </a:r>
            <a:r>
              <a:rPr lang="en-US" dirty="0">
                <a:solidFill>
                  <a:srgbClr val="1C7DDB"/>
                </a:solidFill>
                <a:latin typeface="Calibri" panose="020F0502020204030204" pitchFamily="34" charset="0"/>
                <a:cs typeface="Calibri" panose="020F0502020204030204" pitchFamily="34" charset="0"/>
              </a:rPr>
              <a:t>these </a:t>
            </a:r>
            <a:r>
              <a:rPr lang="en-US" spc="-10" dirty="0">
                <a:solidFill>
                  <a:srgbClr val="1C7DDB"/>
                </a:solidFill>
                <a:latin typeface="Calibri" panose="020F0502020204030204" pitchFamily="34" charset="0"/>
                <a:cs typeface="Calibri" panose="020F0502020204030204" pitchFamily="34" charset="0"/>
              </a:rPr>
              <a:t>payloads </a:t>
            </a:r>
            <a:r>
              <a:rPr lang="en-US" spc="-20" dirty="0">
                <a:solidFill>
                  <a:srgbClr val="1C7DDB"/>
                </a:solidFill>
                <a:latin typeface="Calibri" panose="020F0502020204030204" pitchFamily="34" charset="0"/>
                <a:cs typeface="Calibri" panose="020F0502020204030204" pitchFamily="34" charset="0"/>
              </a:rPr>
              <a:t>were sent to  </a:t>
            </a:r>
            <a:r>
              <a:rPr lang="en-US" dirty="0">
                <a:solidFill>
                  <a:srgbClr val="1C7DDB"/>
                </a:solidFill>
                <a:latin typeface="Calibri" panose="020F0502020204030204" pitchFamily="34" charset="0"/>
                <a:cs typeface="Calibri" panose="020F0502020204030204" pitchFamily="34" charset="0"/>
              </a:rPr>
              <a:t>the </a:t>
            </a:r>
            <a:r>
              <a:rPr lang="en-US" spc="-10" dirty="0">
                <a:solidFill>
                  <a:srgbClr val="1C7DDB"/>
                </a:solidFill>
                <a:latin typeface="Calibri" panose="020F0502020204030204" pitchFamily="34" charset="0"/>
                <a:cs typeface="Calibri" panose="020F0502020204030204" pitchFamily="34" charset="0"/>
              </a:rPr>
              <a:t>International </a:t>
            </a:r>
            <a:r>
              <a:rPr lang="en-US" dirty="0">
                <a:solidFill>
                  <a:srgbClr val="1C7DDB"/>
                </a:solidFill>
                <a:latin typeface="Calibri" panose="020F0502020204030204" pitchFamily="34" charset="0"/>
                <a:cs typeface="Calibri" panose="020F0502020204030204" pitchFamily="34" charset="0"/>
              </a:rPr>
              <a:t>Space </a:t>
            </a:r>
            <a:r>
              <a:rPr lang="en-US" spc="-20" dirty="0">
                <a:solidFill>
                  <a:srgbClr val="1C7DDB"/>
                </a:solidFill>
                <a:latin typeface="Calibri" panose="020F0502020204030204" pitchFamily="34" charset="0"/>
                <a:cs typeface="Calibri" panose="020F0502020204030204" pitchFamily="34" charset="0"/>
              </a:rPr>
              <a:t>Station  </a:t>
            </a:r>
            <a:r>
              <a:rPr lang="en-US" dirty="0">
                <a:solidFill>
                  <a:srgbClr val="1C7DDB"/>
                </a:solidFill>
                <a:latin typeface="Calibri" panose="020F0502020204030204" pitchFamily="34" charset="0"/>
                <a:cs typeface="Calibri" panose="020F0502020204030204" pitchFamily="34" charset="0"/>
              </a:rPr>
              <a:t>(ISS).</a:t>
            </a:r>
            <a:endParaRPr lang="en-US"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029089" y="1437322"/>
            <a:ext cx="9745589" cy="1595438"/>
          </a:xfrm>
          <a:prstGeom prst="rect">
            <a:avLst/>
          </a:prstGeom>
        </p:spPr>
      </p:pic>
    </p:spTree>
    <p:extLst>
      <p:ext uri="{BB962C8B-B14F-4D97-AF65-F5344CB8AC3E}">
        <p14:creationId xmlns:p14="http://schemas.microsoft.com/office/powerpoint/2010/main" val="4010014743"/>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223205" y="3536427"/>
            <a:ext cx="9745589" cy="1542417"/>
          </a:xfrm>
          <a:prstGeom prst="rect">
            <a:avLst/>
          </a:prstGeom>
        </p:spPr>
        <p:txBody>
          <a:bodyPr>
            <a:normAutofit lnSpcReduction="10000"/>
          </a:bodyPr>
          <a:lstStyle/>
          <a:p>
            <a:pPr marL="12700" marR="172085">
              <a:lnSpc>
                <a:spcPct val="91700"/>
              </a:lnSpc>
              <a:spcBef>
                <a:spcPts val="300"/>
              </a:spcBef>
            </a:pPr>
            <a:r>
              <a:rPr lang="en-US" sz="2400" spc="-5" dirty="0">
                <a:solidFill>
                  <a:srgbClr val="1C7DDB"/>
                </a:solidFill>
                <a:latin typeface="Calibri" panose="020F0502020204030204" pitchFamily="34" charset="0"/>
                <a:cs typeface="Calibri" panose="020F0502020204030204" pitchFamily="34" charset="0"/>
              </a:rPr>
              <a:t>This </a:t>
            </a:r>
            <a:r>
              <a:rPr lang="en-US" sz="2400" dirty="0">
                <a:solidFill>
                  <a:srgbClr val="1C7DDB"/>
                </a:solidFill>
                <a:latin typeface="Calibri" panose="020F0502020204030204" pitchFamily="34" charset="0"/>
                <a:cs typeface="Calibri" panose="020F0502020204030204" pitchFamily="34" charset="0"/>
              </a:rPr>
              <a:t>query </a:t>
            </a:r>
            <a:r>
              <a:rPr lang="en-US" sz="2400" spc="-5" dirty="0">
                <a:solidFill>
                  <a:srgbClr val="1C7DDB"/>
                </a:solidFill>
                <a:latin typeface="Calibri" panose="020F0502020204030204" pitchFamily="34" charset="0"/>
                <a:cs typeface="Calibri" panose="020F0502020204030204" pitchFamily="34" charset="0"/>
              </a:rPr>
              <a:t>calculates</a:t>
            </a:r>
            <a:r>
              <a:rPr lang="en-US" sz="2400" spc="-204"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the  </a:t>
            </a:r>
            <a:r>
              <a:rPr lang="en-US" sz="2400" spc="-40" dirty="0">
                <a:solidFill>
                  <a:srgbClr val="1C7DDB"/>
                </a:solidFill>
                <a:latin typeface="Calibri" panose="020F0502020204030204" pitchFamily="34" charset="0"/>
                <a:cs typeface="Calibri" panose="020F0502020204030204" pitchFamily="34" charset="0"/>
              </a:rPr>
              <a:t>average </a:t>
            </a:r>
            <a:r>
              <a:rPr lang="en-US" sz="2400" spc="-10" dirty="0">
                <a:solidFill>
                  <a:srgbClr val="1C7DDB"/>
                </a:solidFill>
                <a:latin typeface="Calibri" panose="020F0502020204030204" pitchFamily="34" charset="0"/>
                <a:cs typeface="Calibri" panose="020F0502020204030204" pitchFamily="34" charset="0"/>
              </a:rPr>
              <a:t>payload </a:t>
            </a:r>
            <a:r>
              <a:rPr lang="en-US" sz="2400" spc="-5" dirty="0">
                <a:solidFill>
                  <a:srgbClr val="1C7DDB"/>
                </a:solidFill>
                <a:latin typeface="Calibri" panose="020F0502020204030204" pitchFamily="34" charset="0"/>
                <a:cs typeface="Calibri" panose="020F0502020204030204" pitchFamily="34" charset="0"/>
              </a:rPr>
              <a:t>mass or  </a:t>
            </a:r>
            <a:r>
              <a:rPr lang="en-US" sz="2400" dirty="0">
                <a:solidFill>
                  <a:srgbClr val="1C7DDB"/>
                </a:solidFill>
                <a:latin typeface="Calibri" panose="020F0502020204030204" pitchFamily="34" charset="0"/>
                <a:cs typeface="Calibri" panose="020F0502020204030204" pitchFamily="34" charset="0"/>
              </a:rPr>
              <a:t>launches which </a:t>
            </a:r>
            <a:r>
              <a:rPr lang="en-US" sz="2400" spc="-5" dirty="0">
                <a:solidFill>
                  <a:srgbClr val="1C7DDB"/>
                </a:solidFill>
                <a:latin typeface="Calibri" panose="020F0502020204030204" pitchFamily="34" charset="0"/>
                <a:cs typeface="Calibri" panose="020F0502020204030204" pitchFamily="34" charset="0"/>
              </a:rPr>
              <a:t>used  </a:t>
            </a:r>
            <a:r>
              <a:rPr lang="en-US" sz="2400" spc="-20" dirty="0">
                <a:solidFill>
                  <a:srgbClr val="1C7DDB"/>
                </a:solidFill>
                <a:latin typeface="Calibri" panose="020F0502020204030204" pitchFamily="34" charset="0"/>
                <a:cs typeface="Calibri" panose="020F0502020204030204" pitchFamily="34" charset="0"/>
              </a:rPr>
              <a:t>booster </a:t>
            </a:r>
            <a:r>
              <a:rPr lang="en-US" sz="2400" spc="-25" dirty="0">
                <a:solidFill>
                  <a:srgbClr val="1C7DDB"/>
                </a:solidFill>
                <a:latin typeface="Calibri" panose="020F0502020204030204" pitchFamily="34" charset="0"/>
                <a:cs typeface="Calibri" panose="020F0502020204030204" pitchFamily="34" charset="0"/>
              </a:rPr>
              <a:t>version </a:t>
            </a:r>
            <a:r>
              <a:rPr lang="en-US" sz="2400" dirty="0">
                <a:solidFill>
                  <a:srgbClr val="1C7DDB"/>
                </a:solidFill>
                <a:latin typeface="Calibri" panose="020F0502020204030204" pitchFamily="34" charset="0"/>
                <a:cs typeface="Calibri" panose="020F0502020204030204" pitchFamily="34" charset="0"/>
              </a:rPr>
              <a:t>F9</a:t>
            </a:r>
            <a:r>
              <a:rPr lang="en-US" sz="2400" spc="-35"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v1.1</a:t>
            </a:r>
          </a:p>
          <a:p>
            <a:pPr marL="12700" marR="5080">
              <a:lnSpc>
                <a:spcPct val="91800"/>
              </a:lnSpc>
              <a:spcBef>
                <a:spcPts val="1400"/>
              </a:spcBef>
            </a:pPr>
            <a:r>
              <a:rPr lang="en-US" sz="2400" spc="-40" dirty="0">
                <a:solidFill>
                  <a:srgbClr val="1C7DDB"/>
                </a:solidFill>
                <a:latin typeface="Calibri" panose="020F0502020204030204" pitchFamily="34" charset="0"/>
                <a:cs typeface="Calibri" panose="020F0502020204030204" pitchFamily="34" charset="0"/>
              </a:rPr>
              <a:t>Average </a:t>
            </a:r>
            <a:r>
              <a:rPr lang="en-US" sz="2400" spc="-10" dirty="0">
                <a:solidFill>
                  <a:srgbClr val="1C7DDB"/>
                </a:solidFill>
                <a:latin typeface="Calibri" panose="020F0502020204030204" pitchFamily="34" charset="0"/>
                <a:cs typeface="Calibri" panose="020F0502020204030204" pitchFamily="34" charset="0"/>
              </a:rPr>
              <a:t>payload </a:t>
            </a:r>
            <a:r>
              <a:rPr lang="en-US" sz="2400" spc="-5" dirty="0">
                <a:solidFill>
                  <a:srgbClr val="1C7DDB"/>
                </a:solidFill>
                <a:latin typeface="Calibri" panose="020F0502020204030204" pitchFamily="34" charset="0"/>
                <a:cs typeface="Calibri" panose="020F0502020204030204" pitchFamily="34" charset="0"/>
              </a:rPr>
              <a:t>mass of  </a:t>
            </a:r>
            <a:r>
              <a:rPr lang="en-US" sz="2400" dirty="0">
                <a:solidFill>
                  <a:srgbClr val="1C7DDB"/>
                </a:solidFill>
                <a:latin typeface="Calibri" panose="020F0502020204030204" pitchFamily="34" charset="0"/>
                <a:cs typeface="Calibri" panose="020F0502020204030204" pitchFamily="34" charset="0"/>
              </a:rPr>
              <a:t>F9 1.1 </a:t>
            </a:r>
            <a:r>
              <a:rPr lang="en-US" sz="2400" spc="-5" dirty="0">
                <a:solidFill>
                  <a:srgbClr val="1C7DDB"/>
                </a:solidFill>
                <a:latin typeface="Calibri" panose="020F0502020204030204" pitchFamily="34" charset="0"/>
                <a:cs typeface="Calibri" panose="020F0502020204030204" pitchFamily="34" charset="0"/>
              </a:rPr>
              <a:t>is on </a:t>
            </a:r>
            <a:r>
              <a:rPr lang="en-US" sz="2400" dirty="0">
                <a:solidFill>
                  <a:srgbClr val="1C7DDB"/>
                </a:solidFill>
                <a:latin typeface="Calibri" panose="020F0502020204030204" pitchFamily="34" charset="0"/>
                <a:cs typeface="Calibri" panose="020F0502020204030204" pitchFamily="34" charset="0"/>
              </a:rPr>
              <a:t>the </a:t>
            </a:r>
            <a:r>
              <a:rPr lang="en-US" sz="2400" spc="-5" dirty="0">
                <a:solidFill>
                  <a:srgbClr val="1C7DDB"/>
                </a:solidFill>
                <a:latin typeface="Calibri" panose="020F0502020204030204" pitchFamily="34" charset="0"/>
                <a:cs typeface="Calibri" panose="020F0502020204030204" pitchFamily="34" charset="0"/>
              </a:rPr>
              <a:t>low </a:t>
            </a:r>
            <a:r>
              <a:rPr lang="en-US" sz="2400" dirty="0">
                <a:solidFill>
                  <a:srgbClr val="1C7DDB"/>
                </a:solidFill>
                <a:latin typeface="Calibri" panose="020F0502020204030204" pitchFamily="34" charset="0"/>
                <a:cs typeface="Calibri" panose="020F0502020204030204" pitchFamily="34" charset="0"/>
              </a:rPr>
              <a:t>end</a:t>
            </a:r>
            <a:r>
              <a:rPr lang="en-US" sz="2400" spc="-235"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of  our </a:t>
            </a:r>
            <a:r>
              <a:rPr lang="en-US" sz="2400" spc="-10" dirty="0">
                <a:solidFill>
                  <a:srgbClr val="1C7DDB"/>
                </a:solidFill>
                <a:latin typeface="Calibri" panose="020F0502020204030204" pitchFamily="34" charset="0"/>
                <a:cs typeface="Calibri" panose="020F0502020204030204" pitchFamily="34" charset="0"/>
              </a:rPr>
              <a:t>payload </a:t>
            </a:r>
            <a:r>
              <a:rPr lang="en-US" sz="2400" spc="-5" dirty="0">
                <a:solidFill>
                  <a:srgbClr val="1C7DDB"/>
                </a:solidFill>
                <a:latin typeface="Calibri" panose="020F0502020204030204" pitchFamily="34" charset="0"/>
                <a:cs typeface="Calibri" panose="020F0502020204030204" pitchFamily="34" charset="0"/>
              </a:rPr>
              <a:t>mass</a:t>
            </a:r>
            <a:r>
              <a:rPr lang="en-US" sz="2400" spc="-114" dirty="0">
                <a:solidFill>
                  <a:srgbClr val="1C7DDB"/>
                </a:solidFill>
                <a:latin typeface="Calibri" panose="020F0502020204030204" pitchFamily="34" charset="0"/>
                <a:cs typeface="Calibri" panose="020F0502020204030204" pitchFamily="34" charset="0"/>
              </a:rPr>
              <a:t> </a:t>
            </a:r>
            <a:r>
              <a:rPr lang="en-US" sz="2400" spc="-20" dirty="0">
                <a:solidFill>
                  <a:srgbClr val="1C7DDB"/>
                </a:solidFill>
                <a:latin typeface="Calibri" panose="020F0502020204030204" pitchFamily="34" charset="0"/>
                <a:cs typeface="Calibri" panose="020F0502020204030204" pitchFamily="34" charset="0"/>
              </a:rPr>
              <a:t>range</a:t>
            </a:r>
            <a:endParaRPr lang="en-US" sz="2400"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p:cNvPicPr>
            <a:picLocks noChangeAspect="1"/>
          </p:cNvPicPr>
          <p:nvPr/>
        </p:nvPicPr>
        <p:blipFill>
          <a:blip r:embed="rId3"/>
          <a:stretch>
            <a:fillRect/>
          </a:stretch>
        </p:blipFill>
        <p:spPr>
          <a:xfrm>
            <a:off x="1223204" y="1482090"/>
            <a:ext cx="9745589" cy="1657350"/>
          </a:xfrm>
          <a:prstGeom prst="rect">
            <a:avLst/>
          </a:prstGeom>
        </p:spPr>
      </p:pic>
    </p:spTree>
    <p:extLst>
      <p:ext uri="{BB962C8B-B14F-4D97-AF65-F5344CB8AC3E}">
        <p14:creationId xmlns:p14="http://schemas.microsoft.com/office/powerpoint/2010/main" val="2735560525"/>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155015" y="3916854"/>
            <a:ext cx="9745589" cy="1859106"/>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1C7DDB"/>
                </a:solidFill>
                <a:latin typeface="Calibri" panose="020F0502020204030204" pitchFamily="34" charset="0"/>
                <a:cs typeface="Calibri" panose="020F0502020204030204" pitchFamily="34" charset="0"/>
              </a:rPr>
              <a:t>This </a:t>
            </a:r>
            <a:r>
              <a:rPr lang="en-US" sz="2400" dirty="0">
                <a:solidFill>
                  <a:srgbClr val="1C7DDB"/>
                </a:solidFill>
                <a:latin typeface="Calibri" panose="020F0502020204030204" pitchFamily="34" charset="0"/>
                <a:cs typeface="Calibri" panose="020F0502020204030204" pitchFamily="34" charset="0"/>
              </a:rPr>
              <a:t>query </a:t>
            </a:r>
            <a:r>
              <a:rPr lang="en-US" sz="2400" spc="-5" dirty="0">
                <a:solidFill>
                  <a:srgbClr val="1C7DDB"/>
                </a:solidFill>
                <a:latin typeface="Calibri" panose="020F0502020204030204" pitchFamily="34" charset="0"/>
                <a:cs typeface="Calibri" panose="020F0502020204030204" pitchFamily="34" charset="0"/>
              </a:rPr>
              <a:t>returns </a:t>
            </a:r>
            <a:r>
              <a:rPr lang="en-US" sz="2400" dirty="0">
                <a:solidFill>
                  <a:srgbClr val="1C7DDB"/>
                </a:solidFill>
                <a:latin typeface="Calibri" panose="020F0502020204030204" pitchFamily="34" charset="0"/>
                <a:cs typeface="Calibri" panose="020F0502020204030204" pitchFamily="34" charset="0"/>
              </a:rPr>
              <a:t>the </a:t>
            </a:r>
            <a:r>
              <a:rPr lang="en-US" sz="2400" spc="-35" dirty="0">
                <a:solidFill>
                  <a:srgbClr val="1C7DDB"/>
                </a:solidFill>
                <a:latin typeface="Calibri" panose="020F0502020204030204" pitchFamily="34" charset="0"/>
                <a:cs typeface="Calibri" panose="020F0502020204030204" pitchFamily="34" charset="0"/>
              </a:rPr>
              <a:t>first  </a:t>
            </a:r>
            <a:r>
              <a:rPr lang="en-US" sz="2400" spc="-5" dirty="0">
                <a:solidFill>
                  <a:srgbClr val="1C7DDB"/>
                </a:solidFill>
                <a:latin typeface="Calibri" panose="020F0502020204030204" pitchFamily="34" charset="0"/>
                <a:cs typeface="Calibri" panose="020F0502020204030204" pitchFamily="34" charset="0"/>
              </a:rPr>
              <a:t>successful </a:t>
            </a:r>
            <a:r>
              <a:rPr lang="en-US" sz="2400" spc="-15" dirty="0">
                <a:solidFill>
                  <a:srgbClr val="1C7DDB"/>
                </a:solidFill>
                <a:latin typeface="Calibri" panose="020F0502020204030204" pitchFamily="34" charset="0"/>
                <a:cs typeface="Calibri" panose="020F0502020204030204" pitchFamily="34" charset="0"/>
              </a:rPr>
              <a:t>ground </a:t>
            </a:r>
            <a:r>
              <a:rPr lang="en-US" sz="2400" spc="-5" dirty="0">
                <a:solidFill>
                  <a:srgbClr val="1C7DDB"/>
                </a:solidFill>
                <a:latin typeface="Calibri" panose="020F0502020204030204" pitchFamily="34" charset="0"/>
                <a:cs typeface="Calibri" panose="020F0502020204030204" pitchFamily="34" charset="0"/>
              </a:rPr>
              <a:t>pad</a:t>
            </a:r>
            <a:r>
              <a:rPr lang="en-US" sz="2400" spc="-145"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landing  </a:t>
            </a:r>
            <a:r>
              <a:rPr lang="en-US" sz="2400" spc="-25" dirty="0">
                <a:solidFill>
                  <a:srgbClr val="1C7DDB"/>
                </a:solidFill>
                <a:latin typeface="Calibri" panose="020F0502020204030204" pitchFamily="34" charset="0"/>
                <a:cs typeface="Calibri" panose="020F0502020204030204" pitchFamily="34" charset="0"/>
              </a:rPr>
              <a:t>date.</a:t>
            </a:r>
            <a:endParaRPr lang="en-US" sz="2400" dirty="0">
              <a:solidFill>
                <a:srgbClr val="1C7DDB"/>
              </a:solidFill>
              <a:latin typeface="Calibri" panose="020F0502020204030204" pitchFamily="34" charset="0"/>
              <a:cs typeface="Calibri" panose="020F0502020204030204" pitchFamily="34" charset="0"/>
            </a:endParaRPr>
          </a:p>
          <a:p>
            <a:pPr marL="12700">
              <a:lnSpc>
                <a:spcPts val="2300"/>
              </a:lnSpc>
              <a:spcBef>
                <a:spcPts val="1200"/>
              </a:spcBef>
            </a:pPr>
            <a:r>
              <a:rPr lang="en-US" sz="2400" spc="-35" dirty="0">
                <a:solidFill>
                  <a:srgbClr val="1C7DDB"/>
                </a:solidFill>
                <a:latin typeface="Calibri" panose="020F0502020204030204" pitchFamily="34" charset="0"/>
                <a:cs typeface="Calibri" panose="020F0502020204030204" pitchFamily="34" charset="0"/>
              </a:rPr>
              <a:t>First </a:t>
            </a:r>
            <a:r>
              <a:rPr lang="en-US" sz="2400" spc="-15" dirty="0">
                <a:solidFill>
                  <a:srgbClr val="1C7DDB"/>
                </a:solidFill>
                <a:latin typeface="Calibri" panose="020F0502020204030204" pitchFamily="34" charset="0"/>
                <a:cs typeface="Calibri" panose="020F0502020204030204" pitchFamily="34" charset="0"/>
              </a:rPr>
              <a:t>ground </a:t>
            </a:r>
            <a:r>
              <a:rPr lang="en-US" sz="2400" spc="-5" dirty="0">
                <a:solidFill>
                  <a:srgbClr val="1C7DDB"/>
                </a:solidFill>
                <a:latin typeface="Calibri" panose="020F0502020204030204" pitchFamily="34" charset="0"/>
                <a:cs typeface="Calibri" panose="020F0502020204030204" pitchFamily="34" charset="0"/>
              </a:rPr>
              <a:t>pad </a:t>
            </a:r>
            <a:r>
              <a:rPr lang="en-US" sz="2400" dirty="0">
                <a:solidFill>
                  <a:srgbClr val="1C7DDB"/>
                </a:solidFill>
                <a:latin typeface="Calibri" panose="020F0502020204030204" pitchFamily="34" charset="0"/>
                <a:cs typeface="Calibri" panose="020F0502020204030204" pitchFamily="34" charset="0"/>
              </a:rPr>
              <a:t>landing</a:t>
            </a:r>
            <a:r>
              <a:rPr lang="en-US" sz="2400" spc="-75" dirty="0">
                <a:solidFill>
                  <a:srgbClr val="1C7DDB"/>
                </a:solidFill>
                <a:latin typeface="Calibri" panose="020F0502020204030204" pitchFamily="34" charset="0"/>
                <a:cs typeface="Calibri" panose="020F0502020204030204" pitchFamily="34" charset="0"/>
              </a:rPr>
              <a:t> </a:t>
            </a:r>
            <a:r>
              <a:rPr lang="en-US" sz="2400" spc="-5" dirty="0" smtClean="0">
                <a:solidFill>
                  <a:srgbClr val="1C7DDB"/>
                </a:solidFill>
                <a:latin typeface="Calibri" panose="020F0502020204030204" pitchFamily="34" charset="0"/>
                <a:cs typeface="Calibri" panose="020F0502020204030204" pitchFamily="34" charset="0"/>
              </a:rPr>
              <a:t>wasn’t</a:t>
            </a:r>
            <a:r>
              <a:rPr lang="en-US" sz="2400" dirty="0" smtClean="0">
                <a:solidFill>
                  <a:srgbClr val="1C7DDB"/>
                </a:solidFill>
                <a:latin typeface="Calibri" panose="020F0502020204030204" pitchFamily="34" charset="0"/>
                <a:cs typeface="Calibri" panose="020F0502020204030204" pitchFamily="34" charset="0"/>
              </a:rPr>
              <a:t> </a:t>
            </a:r>
            <a:r>
              <a:rPr lang="en-US" sz="2400" spc="-5" dirty="0" smtClean="0">
                <a:solidFill>
                  <a:srgbClr val="1C7DDB"/>
                </a:solidFill>
                <a:latin typeface="Calibri" panose="020F0502020204030204" pitchFamily="34" charset="0"/>
                <a:cs typeface="Calibri" panose="020F0502020204030204" pitchFamily="34" charset="0"/>
              </a:rPr>
              <a:t>until </a:t>
            </a:r>
            <a:r>
              <a:rPr lang="en-US" sz="2400" dirty="0">
                <a:solidFill>
                  <a:srgbClr val="1C7DDB"/>
                </a:solidFill>
                <a:latin typeface="Calibri" panose="020F0502020204030204" pitchFamily="34" charset="0"/>
                <a:cs typeface="Calibri" panose="020F0502020204030204" pitchFamily="34" charset="0"/>
              </a:rPr>
              <a:t>the end </a:t>
            </a:r>
            <a:r>
              <a:rPr lang="en-US" sz="2400" spc="-5" dirty="0">
                <a:solidFill>
                  <a:srgbClr val="1C7DDB"/>
                </a:solidFill>
                <a:latin typeface="Calibri" panose="020F0502020204030204" pitchFamily="34" charset="0"/>
                <a:cs typeface="Calibri" panose="020F0502020204030204" pitchFamily="34" charset="0"/>
              </a:rPr>
              <a:t>of</a:t>
            </a:r>
            <a:r>
              <a:rPr lang="en-US" sz="2400" spc="-105"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2015.</a:t>
            </a:r>
            <a:endParaRPr lang="en-US" sz="2400"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1155016" y="1628774"/>
            <a:ext cx="9745589" cy="1967865"/>
          </a:xfrm>
          <a:prstGeom prst="rect">
            <a:avLst/>
          </a:prstGeom>
        </p:spPr>
      </p:pic>
    </p:spTree>
    <p:extLst>
      <p:ext uri="{BB962C8B-B14F-4D97-AF65-F5344CB8AC3E}">
        <p14:creationId xmlns:p14="http://schemas.microsoft.com/office/powerpoint/2010/main" val="1434679925"/>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155016" y="4226301"/>
            <a:ext cx="9745589" cy="2212975"/>
          </a:xfrm>
          <a:prstGeom prst="rect">
            <a:avLst/>
          </a:prstGeom>
        </p:spPr>
        <p:txBody>
          <a:bodyPr lIns="91440" tIns="45720" rIns="91440" bIns="45720" anchor="t">
            <a:normAutofit/>
          </a:bodyPr>
          <a:lstStyle/>
          <a:p>
            <a:pPr marL="0" marR="5080" indent="0">
              <a:lnSpc>
                <a:spcPct val="91700"/>
              </a:lnSpc>
              <a:spcBef>
                <a:spcPts val="300"/>
              </a:spcBef>
              <a:buNone/>
            </a:pPr>
            <a:r>
              <a:rPr lang="en-US" sz="2400" spc="-5" dirty="0">
                <a:solidFill>
                  <a:srgbClr val="1C7DDB"/>
                </a:solidFill>
                <a:latin typeface="Calibri" panose="020F0502020204030204" pitchFamily="34" charset="0"/>
                <a:cs typeface="Calibri" panose="020F0502020204030204" pitchFamily="34" charset="0"/>
              </a:rPr>
              <a:t>This </a:t>
            </a:r>
            <a:r>
              <a:rPr lang="en-US" sz="2400" dirty="0">
                <a:solidFill>
                  <a:srgbClr val="1C7DDB"/>
                </a:solidFill>
                <a:latin typeface="Calibri" panose="020F0502020204030204" pitchFamily="34" charset="0"/>
                <a:cs typeface="Calibri" panose="020F0502020204030204" pitchFamily="34" charset="0"/>
              </a:rPr>
              <a:t>query </a:t>
            </a:r>
            <a:r>
              <a:rPr lang="en-US" sz="2400" spc="-5" dirty="0">
                <a:solidFill>
                  <a:srgbClr val="1C7DDB"/>
                </a:solidFill>
                <a:latin typeface="Calibri" panose="020F0502020204030204" pitchFamily="34" charset="0"/>
                <a:cs typeface="Calibri" panose="020F0502020204030204" pitchFamily="34" charset="0"/>
              </a:rPr>
              <a:t>returns </a:t>
            </a:r>
            <a:r>
              <a:rPr lang="en-US" sz="2400" dirty="0">
                <a:solidFill>
                  <a:srgbClr val="1C7DDB"/>
                </a:solidFill>
                <a:latin typeface="Calibri" panose="020F0502020204030204" pitchFamily="34" charset="0"/>
                <a:cs typeface="Calibri" panose="020F0502020204030204" pitchFamily="34" charset="0"/>
              </a:rPr>
              <a:t>the </a:t>
            </a:r>
            <a:r>
              <a:rPr lang="en-US" sz="2400" spc="-20" dirty="0">
                <a:solidFill>
                  <a:srgbClr val="1C7DDB"/>
                </a:solidFill>
                <a:latin typeface="Calibri" panose="020F0502020204030204" pitchFamily="34" charset="0"/>
                <a:cs typeface="Calibri" panose="020F0502020204030204" pitchFamily="34" charset="0"/>
              </a:rPr>
              <a:t>four  booster </a:t>
            </a:r>
            <a:r>
              <a:rPr lang="en-US" sz="2400" spc="-25" dirty="0">
                <a:solidFill>
                  <a:srgbClr val="1C7DDB"/>
                </a:solidFill>
                <a:latin typeface="Calibri" panose="020F0502020204030204" pitchFamily="34" charset="0"/>
                <a:cs typeface="Calibri" panose="020F0502020204030204" pitchFamily="34" charset="0"/>
              </a:rPr>
              <a:t>versions </a:t>
            </a:r>
            <a:r>
              <a:rPr lang="en-US" sz="2400" spc="-5" dirty="0">
                <a:solidFill>
                  <a:srgbClr val="1C7DDB"/>
                </a:solidFill>
                <a:latin typeface="Calibri" panose="020F0502020204030204" pitchFamily="34" charset="0"/>
                <a:cs typeface="Calibri" panose="020F0502020204030204" pitchFamily="34" charset="0"/>
              </a:rPr>
              <a:t>that had  successful </a:t>
            </a:r>
            <a:r>
              <a:rPr lang="en-US" sz="2400" spc="-20" dirty="0">
                <a:solidFill>
                  <a:srgbClr val="1C7DDB"/>
                </a:solidFill>
                <a:latin typeface="Calibri" panose="020F0502020204030204" pitchFamily="34" charset="0"/>
                <a:cs typeface="Calibri" panose="020F0502020204030204" pitchFamily="34" charset="0"/>
              </a:rPr>
              <a:t>drone </a:t>
            </a:r>
            <a:r>
              <a:rPr lang="en-US" sz="2400" spc="-5" dirty="0">
                <a:solidFill>
                  <a:srgbClr val="1C7DDB"/>
                </a:solidFill>
                <a:latin typeface="Calibri" panose="020F0502020204030204" pitchFamily="34" charset="0"/>
                <a:cs typeface="Calibri" panose="020F0502020204030204" pitchFamily="34" charset="0"/>
              </a:rPr>
              <a:t>ship</a:t>
            </a:r>
            <a:r>
              <a:rPr lang="en-US" sz="2400" spc="-100"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landings  and a </a:t>
            </a:r>
            <a:r>
              <a:rPr lang="en-US" sz="2400" spc="-5" dirty="0">
                <a:solidFill>
                  <a:srgbClr val="1C7DDB"/>
                </a:solidFill>
                <a:latin typeface="Calibri" panose="020F0502020204030204" pitchFamily="34" charset="0"/>
                <a:cs typeface="Calibri" panose="020F0502020204030204" pitchFamily="34" charset="0"/>
              </a:rPr>
              <a:t>payload mass between  </a:t>
            </a:r>
            <a:r>
              <a:rPr lang="en-US" sz="2400" dirty="0">
                <a:solidFill>
                  <a:srgbClr val="1C7DDB"/>
                </a:solidFill>
                <a:latin typeface="Calibri" panose="020F0502020204030204" pitchFamily="34" charset="0"/>
                <a:cs typeface="Calibri" panose="020F0502020204030204" pitchFamily="34" charset="0"/>
              </a:rPr>
              <a:t>4000 and </a:t>
            </a:r>
            <a:r>
              <a:rPr lang="en-US" sz="2400" dirty="0" smtClean="0">
                <a:solidFill>
                  <a:srgbClr val="1C7DDB"/>
                </a:solidFill>
                <a:latin typeface="Calibri" panose="020F0502020204030204" pitchFamily="34" charset="0"/>
                <a:cs typeface="Calibri" panose="020F0502020204030204" pitchFamily="34" charset="0"/>
              </a:rPr>
              <a:t>6000</a:t>
            </a:r>
            <a:r>
              <a:rPr lang="en-US" sz="2400" spc="-25" dirty="0" smtClean="0">
                <a:solidFill>
                  <a:srgbClr val="1C7DDB"/>
                </a:solidFill>
                <a:latin typeface="Calibri" panose="020F0502020204030204" pitchFamily="34" charset="0"/>
                <a:cs typeface="Calibri" panose="020F0502020204030204" pitchFamily="34" charset="0"/>
              </a:rPr>
              <a:t>.</a:t>
            </a:r>
            <a:endParaRPr lang="en-US" sz="2400" dirty="0">
              <a:solidFill>
                <a:srgbClr val="1C7DDB"/>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1155016" y="1574065"/>
            <a:ext cx="10115550" cy="1752600"/>
          </a:xfrm>
          <a:prstGeom prst="rect">
            <a:avLst/>
          </a:prstGeom>
        </p:spPr>
      </p:pic>
    </p:spTree>
    <p:extLst>
      <p:ext uri="{BB962C8B-B14F-4D97-AF65-F5344CB8AC3E}">
        <p14:creationId xmlns:p14="http://schemas.microsoft.com/office/powerpoint/2010/main" val="639399535"/>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478280"/>
            <a:ext cx="10326708" cy="454729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142875">
              <a:lnSpc>
                <a:spcPct val="80000"/>
              </a:lnSpc>
              <a:spcBef>
                <a:spcPct val="0"/>
              </a:spcBef>
              <a:spcAft>
                <a:spcPts val="1200"/>
              </a:spcAft>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dirty="0" err="1">
                <a:solidFill>
                  <a:schemeClr val="accent5">
                    <a:lumMod val="75000"/>
                  </a:schemeClr>
                </a:solidFill>
                <a:latin typeface="Abadi"/>
                <a:ea typeface="IBM Plex Mono SemiBold" panose="020B0709050203000203" pitchFamily="49" charset="0"/>
                <a:cs typeface="IBM Plex Mono SemiBold" panose="020B0709050203000203" pitchFamily="49" charset="0"/>
              </a:rPr>
              <a:t>GridSearchCV</a:t>
            </a: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 to find best parameters for machine learning  models. Visualize accuracy score of all models</a:t>
            </a: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a:t>
            </a:r>
            <a:endPar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endParaRPr>
          </a:p>
          <a:p>
            <a:pPr marR="5080">
              <a:lnSpc>
                <a:spcPct val="80000"/>
              </a:lnSpc>
              <a:spcBef>
                <a:spcPct val="0"/>
              </a:spcBef>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4280275"/>
            <a:ext cx="9745589" cy="1191895"/>
          </a:xfrm>
          <a:prstGeom prst="rect">
            <a:avLst/>
          </a:prstGeom>
        </p:spPr>
        <p:txBody>
          <a:bodyPr>
            <a:noAutofit/>
          </a:bodyPr>
          <a:lstStyle/>
          <a:p>
            <a:pPr marL="12700">
              <a:lnSpc>
                <a:spcPts val="2305"/>
              </a:lnSpc>
              <a:spcBef>
                <a:spcPts val="105"/>
              </a:spcBef>
            </a:pPr>
            <a:r>
              <a:rPr lang="en-US" sz="2400" spc="-5" dirty="0">
                <a:solidFill>
                  <a:srgbClr val="1C7DDB"/>
                </a:solidFill>
                <a:latin typeface="Calibri" panose="020F0502020204030204" pitchFamily="34" charset="0"/>
                <a:cs typeface="Calibri" panose="020F0502020204030204" pitchFamily="34" charset="0"/>
              </a:rPr>
              <a:t>This </a:t>
            </a:r>
            <a:r>
              <a:rPr lang="en-US" sz="2400" dirty="0">
                <a:solidFill>
                  <a:srgbClr val="1C7DDB"/>
                </a:solidFill>
                <a:latin typeface="Calibri" panose="020F0502020204030204" pitchFamily="34" charset="0"/>
                <a:cs typeface="Calibri" panose="020F0502020204030204" pitchFamily="34" charset="0"/>
              </a:rPr>
              <a:t>query </a:t>
            </a:r>
            <a:r>
              <a:rPr lang="en-US" sz="2400" spc="-5" dirty="0">
                <a:solidFill>
                  <a:srgbClr val="1C7DDB"/>
                </a:solidFill>
                <a:latin typeface="Calibri" panose="020F0502020204030204" pitchFamily="34" charset="0"/>
                <a:cs typeface="Calibri" panose="020F0502020204030204" pitchFamily="34" charset="0"/>
              </a:rPr>
              <a:t>returns </a:t>
            </a:r>
            <a:r>
              <a:rPr lang="en-US" sz="2400" dirty="0">
                <a:solidFill>
                  <a:srgbClr val="1C7DDB"/>
                </a:solidFill>
                <a:latin typeface="Calibri" panose="020F0502020204030204" pitchFamily="34" charset="0"/>
                <a:cs typeface="Calibri" panose="020F0502020204030204" pitchFamily="34" charset="0"/>
              </a:rPr>
              <a:t>a </a:t>
            </a:r>
            <a:r>
              <a:rPr lang="en-US" sz="2400" spc="-15" dirty="0">
                <a:solidFill>
                  <a:srgbClr val="1C7DDB"/>
                </a:solidFill>
                <a:latin typeface="Calibri" panose="020F0502020204030204" pitchFamily="34" charset="0"/>
                <a:cs typeface="Calibri" panose="020F0502020204030204" pitchFamily="34" charset="0"/>
              </a:rPr>
              <a:t>count </a:t>
            </a:r>
            <a:r>
              <a:rPr lang="en-US" sz="2400" spc="-5" dirty="0">
                <a:solidFill>
                  <a:srgbClr val="1C7DDB"/>
                </a:solidFill>
                <a:latin typeface="Calibri" panose="020F0502020204030204" pitchFamily="34" charset="0"/>
                <a:cs typeface="Calibri" panose="020F0502020204030204" pitchFamily="34" charset="0"/>
              </a:rPr>
              <a:t>of</a:t>
            </a:r>
            <a:r>
              <a:rPr lang="en-US" sz="2400" spc="-140" dirty="0">
                <a:solidFill>
                  <a:srgbClr val="1C7DDB"/>
                </a:solidFill>
                <a:latin typeface="Calibri" panose="020F0502020204030204" pitchFamily="34" charset="0"/>
                <a:cs typeface="Calibri" panose="020F0502020204030204" pitchFamily="34" charset="0"/>
              </a:rPr>
              <a:t> </a:t>
            </a:r>
            <a:r>
              <a:rPr lang="en-US" sz="2400" dirty="0" smtClean="0">
                <a:solidFill>
                  <a:srgbClr val="1C7DDB"/>
                </a:solidFill>
                <a:latin typeface="Calibri" panose="020F0502020204030204" pitchFamily="34" charset="0"/>
                <a:cs typeface="Calibri" panose="020F0502020204030204" pitchFamily="34" charset="0"/>
              </a:rPr>
              <a:t>each </a:t>
            </a:r>
            <a:r>
              <a:rPr lang="en-US" sz="2400" spc="-5" dirty="0" smtClean="0">
                <a:solidFill>
                  <a:srgbClr val="1C7DDB"/>
                </a:solidFill>
                <a:latin typeface="Calibri" panose="020F0502020204030204" pitchFamily="34" charset="0"/>
                <a:cs typeface="Calibri" panose="020F0502020204030204" pitchFamily="34" charset="0"/>
              </a:rPr>
              <a:t>mission</a:t>
            </a:r>
            <a:r>
              <a:rPr lang="en-US" sz="2400" spc="-10" dirty="0" smtClean="0">
                <a:solidFill>
                  <a:srgbClr val="1C7DDB"/>
                </a:solidFill>
                <a:latin typeface="Calibri" panose="020F0502020204030204" pitchFamily="34" charset="0"/>
                <a:cs typeface="Calibri" panose="020F0502020204030204" pitchFamily="34" charset="0"/>
              </a:rPr>
              <a:t> </a:t>
            </a:r>
            <a:r>
              <a:rPr lang="en-US" sz="2400" spc="-15" dirty="0" smtClean="0">
                <a:solidFill>
                  <a:srgbClr val="1C7DDB"/>
                </a:solidFill>
                <a:latin typeface="Calibri" panose="020F0502020204030204" pitchFamily="34" charset="0"/>
                <a:cs typeface="Calibri" panose="020F0502020204030204" pitchFamily="34" charset="0"/>
              </a:rPr>
              <a:t>outcome.</a:t>
            </a:r>
            <a:endParaRPr lang="en-US" sz="2400" dirty="0" smtClean="0">
              <a:solidFill>
                <a:srgbClr val="1C7DDB"/>
              </a:solidFill>
              <a:latin typeface="Calibri" panose="020F0502020204030204" pitchFamily="34" charset="0"/>
              <a:cs typeface="Calibri" panose="020F0502020204030204" pitchFamily="34" charset="0"/>
            </a:endParaRPr>
          </a:p>
          <a:p>
            <a:pPr marL="12700">
              <a:lnSpc>
                <a:spcPts val="2305"/>
              </a:lnSpc>
              <a:spcBef>
                <a:spcPts val="105"/>
              </a:spcBef>
            </a:pPr>
            <a:r>
              <a:rPr lang="en-US" sz="2400" dirty="0" smtClean="0">
                <a:solidFill>
                  <a:srgbClr val="1C7DDB"/>
                </a:solidFill>
                <a:latin typeface="Calibri" panose="020F0502020204030204" pitchFamily="34" charset="0"/>
                <a:cs typeface="Calibri" panose="020F0502020204030204" pitchFamily="34" charset="0"/>
              </a:rPr>
              <a:t>SpaceX </a:t>
            </a:r>
            <a:r>
              <a:rPr lang="en-US" sz="2400" spc="-5" dirty="0">
                <a:solidFill>
                  <a:srgbClr val="1C7DDB"/>
                </a:solidFill>
                <a:latin typeface="Calibri" panose="020F0502020204030204" pitchFamily="34" charset="0"/>
                <a:cs typeface="Calibri" panose="020F0502020204030204" pitchFamily="34" charset="0"/>
              </a:rPr>
              <a:t>appears </a:t>
            </a:r>
            <a:r>
              <a:rPr lang="en-US" sz="2400" spc="-20" dirty="0">
                <a:solidFill>
                  <a:srgbClr val="1C7DDB"/>
                </a:solidFill>
                <a:latin typeface="Calibri" panose="020F0502020204030204" pitchFamily="34" charset="0"/>
                <a:cs typeface="Calibri" panose="020F0502020204030204" pitchFamily="34" charset="0"/>
              </a:rPr>
              <a:t>to </a:t>
            </a:r>
            <a:r>
              <a:rPr lang="en-US" sz="2400" spc="-5" dirty="0">
                <a:solidFill>
                  <a:srgbClr val="1C7DDB"/>
                </a:solidFill>
                <a:latin typeface="Calibri" panose="020F0502020204030204" pitchFamily="34" charset="0"/>
                <a:cs typeface="Calibri" panose="020F0502020204030204" pitchFamily="34" charset="0"/>
              </a:rPr>
              <a:t>achieve </a:t>
            </a:r>
            <a:r>
              <a:rPr lang="en-US" sz="2400" dirty="0">
                <a:solidFill>
                  <a:srgbClr val="1C7DDB"/>
                </a:solidFill>
                <a:latin typeface="Calibri" panose="020F0502020204030204" pitchFamily="34" charset="0"/>
                <a:cs typeface="Calibri" panose="020F0502020204030204" pitchFamily="34" charset="0"/>
              </a:rPr>
              <a:t>its  </a:t>
            </a:r>
            <a:r>
              <a:rPr lang="en-US" sz="2400" spc="-5" dirty="0">
                <a:solidFill>
                  <a:srgbClr val="1C7DDB"/>
                </a:solidFill>
                <a:latin typeface="Calibri" panose="020F0502020204030204" pitchFamily="34" charset="0"/>
                <a:cs typeface="Calibri" panose="020F0502020204030204" pitchFamily="34" charset="0"/>
              </a:rPr>
              <a:t>mission </a:t>
            </a:r>
            <a:r>
              <a:rPr lang="en-US" sz="2400" spc="-20" dirty="0">
                <a:solidFill>
                  <a:srgbClr val="1C7DDB"/>
                </a:solidFill>
                <a:latin typeface="Calibri" panose="020F0502020204030204" pitchFamily="34" charset="0"/>
                <a:cs typeface="Calibri" panose="020F0502020204030204" pitchFamily="34" charset="0"/>
              </a:rPr>
              <a:t>outcome </a:t>
            </a:r>
            <a:r>
              <a:rPr lang="en-US" sz="2400" spc="-5" dirty="0">
                <a:solidFill>
                  <a:srgbClr val="1C7DDB"/>
                </a:solidFill>
                <a:latin typeface="Calibri" panose="020F0502020204030204" pitchFamily="34" charset="0"/>
                <a:cs typeface="Calibri" panose="020F0502020204030204" pitchFamily="34" charset="0"/>
              </a:rPr>
              <a:t>nearly </a:t>
            </a:r>
            <a:r>
              <a:rPr lang="en-US" sz="2400" dirty="0">
                <a:solidFill>
                  <a:srgbClr val="1C7DDB"/>
                </a:solidFill>
                <a:latin typeface="Calibri" panose="020F0502020204030204" pitchFamily="34" charset="0"/>
                <a:cs typeface="Calibri" panose="020F0502020204030204" pitchFamily="34" charset="0"/>
              </a:rPr>
              <a:t>99% </a:t>
            </a:r>
            <a:r>
              <a:rPr lang="en-US" sz="2400" spc="-5" dirty="0">
                <a:solidFill>
                  <a:srgbClr val="1C7DDB"/>
                </a:solidFill>
                <a:latin typeface="Calibri" panose="020F0502020204030204" pitchFamily="34" charset="0"/>
                <a:cs typeface="Calibri" panose="020F0502020204030204" pitchFamily="34" charset="0"/>
              </a:rPr>
              <a:t>of</a:t>
            </a:r>
            <a:r>
              <a:rPr lang="en-US" sz="2400" spc="-100"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the  </a:t>
            </a:r>
            <a:r>
              <a:rPr lang="en-US" sz="2400" spc="-5" dirty="0" smtClean="0">
                <a:solidFill>
                  <a:srgbClr val="1C7DDB"/>
                </a:solidFill>
                <a:latin typeface="Calibri" panose="020F0502020204030204" pitchFamily="34" charset="0"/>
                <a:cs typeface="Calibri" panose="020F0502020204030204" pitchFamily="34" charset="0"/>
              </a:rPr>
              <a:t>time.</a:t>
            </a:r>
            <a:endParaRPr lang="en-US" sz="2400" dirty="0" smtClean="0">
              <a:solidFill>
                <a:srgbClr val="1C7DDB"/>
              </a:solidFill>
              <a:latin typeface="Calibri" panose="020F0502020204030204" pitchFamily="34" charset="0"/>
              <a:cs typeface="Calibri" panose="020F0502020204030204" pitchFamily="34" charset="0"/>
            </a:endParaRPr>
          </a:p>
          <a:p>
            <a:pPr marL="12700">
              <a:lnSpc>
                <a:spcPts val="2305"/>
              </a:lnSpc>
              <a:spcBef>
                <a:spcPts val="105"/>
              </a:spcBef>
            </a:pPr>
            <a:r>
              <a:rPr lang="en-US" sz="2400" spc="-5" dirty="0" smtClean="0">
                <a:solidFill>
                  <a:srgbClr val="1C7DDB"/>
                </a:solidFill>
                <a:latin typeface="Calibri" panose="020F0502020204030204" pitchFamily="34" charset="0"/>
                <a:cs typeface="Calibri" panose="020F0502020204030204" pitchFamily="34" charset="0"/>
              </a:rPr>
              <a:t>This </a:t>
            </a:r>
            <a:r>
              <a:rPr lang="en-US" sz="2400" dirty="0">
                <a:solidFill>
                  <a:srgbClr val="1C7DDB"/>
                </a:solidFill>
                <a:latin typeface="Calibri" panose="020F0502020204030204" pitchFamily="34" charset="0"/>
                <a:cs typeface="Calibri" panose="020F0502020204030204" pitchFamily="34" charset="0"/>
              </a:rPr>
              <a:t>means </a:t>
            </a:r>
            <a:r>
              <a:rPr lang="en-US" sz="2400" spc="-5" dirty="0">
                <a:solidFill>
                  <a:srgbClr val="1C7DDB"/>
                </a:solidFill>
                <a:latin typeface="Calibri" panose="020F0502020204030204" pitchFamily="34" charset="0"/>
                <a:cs typeface="Calibri" panose="020F0502020204030204" pitchFamily="34" charset="0"/>
              </a:rPr>
              <a:t>that </a:t>
            </a:r>
            <a:r>
              <a:rPr lang="en-US" sz="2400" spc="-20" dirty="0">
                <a:solidFill>
                  <a:srgbClr val="1C7DDB"/>
                </a:solidFill>
                <a:latin typeface="Calibri" panose="020F0502020204030204" pitchFamily="34" charset="0"/>
                <a:cs typeface="Calibri" panose="020F0502020204030204" pitchFamily="34" charset="0"/>
              </a:rPr>
              <a:t>most </a:t>
            </a:r>
            <a:r>
              <a:rPr lang="en-US" sz="2400" dirty="0">
                <a:solidFill>
                  <a:srgbClr val="1C7DDB"/>
                </a:solidFill>
                <a:latin typeface="Calibri" panose="020F0502020204030204" pitchFamily="34" charset="0"/>
                <a:cs typeface="Calibri" panose="020F0502020204030204" pitchFamily="34" charset="0"/>
              </a:rPr>
              <a:t>of the</a:t>
            </a:r>
            <a:r>
              <a:rPr lang="en-US" sz="2400" spc="-85" dirty="0">
                <a:solidFill>
                  <a:srgbClr val="1C7DDB"/>
                </a:solidFill>
                <a:latin typeface="Calibri" panose="020F0502020204030204" pitchFamily="34" charset="0"/>
                <a:cs typeface="Calibri" panose="020F0502020204030204" pitchFamily="34" charset="0"/>
              </a:rPr>
              <a:t> </a:t>
            </a:r>
            <a:r>
              <a:rPr lang="en-US" sz="2400" spc="-5" dirty="0" smtClean="0">
                <a:solidFill>
                  <a:srgbClr val="1C7DDB"/>
                </a:solidFill>
                <a:latin typeface="Calibri" panose="020F0502020204030204" pitchFamily="34" charset="0"/>
                <a:cs typeface="Calibri" panose="020F0502020204030204" pitchFamily="34" charset="0"/>
              </a:rPr>
              <a:t>landing</a:t>
            </a:r>
            <a:r>
              <a:rPr lang="en-US" sz="2400" dirty="0" smtClean="0">
                <a:solidFill>
                  <a:srgbClr val="1C7DDB"/>
                </a:solidFill>
                <a:latin typeface="Calibri" panose="020F0502020204030204" pitchFamily="34" charset="0"/>
                <a:cs typeface="Calibri" panose="020F0502020204030204" pitchFamily="34" charset="0"/>
              </a:rPr>
              <a:t> </a:t>
            </a:r>
            <a:r>
              <a:rPr lang="en-US" sz="2400" spc="-20" dirty="0" smtClean="0">
                <a:solidFill>
                  <a:srgbClr val="1C7DDB"/>
                </a:solidFill>
                <a:latin typeface="Calibri" panose="020F0502020204030204" pitchFamily="34" charset="0"/>
                <a:cs typeface="Calibri" panose="020F0502020204030204" pitchFamily="34" charset="0"/>
              </a:rPr>
              <a:t>failures </a:t>
            </a:r>
            <a:r>
              <a:rPr lang="en-US" sz="2400" spc="-20" dirty="0">
                <a:solidFill>
                  <a:srgbClr val="1C7DDB"/>
                </a:solidFill>
                <a:latin typeface="Calibri" panose="020F0502020204030204" pitchFamily="34" charset="0"/>
                <a:cs typeface="Calibri" panose="020F0502020204030204" pitchFamily="34" charset="0"/>
              </a:rPr>
              <a:t>are</a:t>
            </a:r>
            <a:r>
              <a:rPr lang="en-US" sz="2400" spc="40" dirty="0">
                <a:solidFill>
                  <a:srgbClr val="1C7DDB"/>
                </a:solidFill>
                <a:latin typeface="Calibri" panose="020F0502020204030204" pitchFamily="34" charset="0"/>
                <a:cs typeface="Calibri" panose="020F0502020204030204" pitchFamily="34" charset="0"/>
              </a:rPr>
              <a:t> </a:t>
            </a:r>
            <a:r>
              <a:rPr lang="en-US" sz="2400" spc="-5" dirty="0" smtClean="0">
                <a:solidFill>
                  <a:srgbClr val="1C7DDB"/>
                </a:solidFill>
                <a:latin typeface="Calibri" panose="020F0502020204030204" pitchFamily="34" charset="0"/>
                <a:cs typeface="Calibri" panose="020F0502020204030204" pitchFamily="34" charset="0"/>
              </a:rPr>
              <a:t>intended.</a:t>
            </a:r>
            <a:endParaRPr lang="en-US" sz="2400" dirty="0" smtClean="0">
              <a:solidFill>
                <a:srgbClr val="1C7DDB"/>
              </a:solidFill>
              <a:latin typeface="Calibri" panose="020F0502020204030204" pitchFamily="34" charset="0"/>
              <a:cs typeface="Calibri" panose="020F0502020204030204" pitchFamily="34" charset="0"/>
            </a:endParaRPr>
          </a:p>
          <a:p>
            <a:pPr marL="12700">
              <a:lnSpc>
                <a:spcPts val="2305"/>
              </a:lnSpc>
              <a:spcBef>
                <a:spcPts val="105"/>
              </a:spcBef>
            </a:pPr>
            <a:r>
              <a:rPr lang="en-US" sz="2400" spc="-40" dirty="0" smtClean="0">
                <a:solidFill>
                  <a:srgbClr val="1C7DDB"/>
                </a:solidFill>
                <a:latin typeface="Calibri" panose="020F0502020204030204" pitchFamily="34" charset="0"/>
                <a:cs typeface="Calibri" panose="020F0502020204030204" pitchFamily="34" charset="0"/>
              </a:rPr>
              <a:t>Interestingly</a:t>
            </a:r>
            <a:r>
              <a:rPr lang="en-US" sz="2400" spc="-40"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one </a:t>
            </a:r>
            <a:r>
              <a:rPr lang="en-US" sz="2400" dirty="0">
                <a:solidFill>
                  <a:srgbClr val="1C7DDB"/>
                </a:solidFill>
                <a:latin typeface="Calibri" panose="020F0502020204030204" pitchFamily="34" charset="0"/>
                <a:cs typeface="Calibri" panose="020F0502020204030204" pitchFamily="34" charset="0"/>
              </a:rPr>
              <a:t>launch </a:t>
            </a:r>
            <a:r>
              <a:rPr lang="en-US" sz="2400" spc="-5" dirty="0">
                <a:solidFill>
                  <a:srgbClr val="1C7DDB"/>
                </a:solidFill>
                <a:latin typeface="Calibri" panose="020F0502020204030204" pitchFamily="34" charset="0"/>
                <a:cs typeface="Calibri" panose="020F0502020204030204" pitchFamily="34" charset="0"/>
              </a:rPr>
              <a:t>has </a:t>
            </a:r>
            <a:r>
              <a:rPr lang="en-US" sz="2400" dirty="0">
                <a:solidFill>
                  <a:srgbClr val="1C7DDB"/>
                </a:solidFill>
                <a:latin typeface="Calibri" panose="020F0502020204030204" pitchFamily="34" charset="0"/>
                <a:cs typeface="Calibri" panose="020F0502020204030204" pitchFamily="34" charset="0"/>
              </a:rPr>
              <a:t>an  unclear </a:t>
            </a:r>
            <a:r>
              <a:rPr lang="en-US" sz="2400" spc="-10" dirty="0">
                <a:solidFill>
                  <a:srgbClr val="1C7DDB"/>
                </a:solidFill>
                <a:latin typeface="Calibri" panose="020F0502020204030204" pitchFamily="34" charset="0"/>
                <a:cs typeface="Calibri" panose="020F0502020204030204" pitchFamily="34" charset="0"/>
              </a:rPr>
              <a:t>payload </a:t>
            </a:r>
            <a:r>
              <a:rPr lang="en-US" sz="2400" spc="-25" dirty="0">
                <a:solidFill>
                  <a:srgbClr val="1C7DDB"/>
                </a:solidFill>
                <a:latin typeface="Calibri" panose="020F0502020204030204" pitchFamily="34" charset="0"/>
                <a:cs typeface="Calibri" panose="020F0502020204030204" pitchFamily="34" charset="0"/>
              </a:rPr>
              <a:t>status </a:t>
            </a:r>
            <a:r>
              <a:rPr lang="en-US" sz="2400" dirty="0">
                <a:solidFill>
                  <a:srgbClr val="1C7DDB"/>
                </a:solidFill>
                <a:latin typeface="Calibri" panose="020F0502020204030204" pitchFamily="34" charset="0"/>
                <a:cs typeface="Calibri" panose="020F0502020204030204" pitchFamily="34" charset="0"/>
              </a:rPr>
              <a:t>and  </a:t>
            </a:r>
            <a:r>
              <a:rPr lang="en-US" sz="2400" spc="-20" dirty="0">
                <a:solidFill>
                  <a:srgbClr val="1C7DDB"/>
                </a:solidFill>
                <a:latin typeface="Calibri" panose="020F0502020204030204" pitchFamily="34" charset="0"/>
                <a:cs typeface="Calibri" panose="020F0502020204030204" pitchFamily="34" charset="0"/>
              </a:rPr>
              <a:t>unfortunately </a:t>
            </a:r>
            <a:r>
              <a:rPr lang="en-US" sz="2400" spc="-5" dirty="0">
                <a:solidFill>
                  <a:srgbClr val="1C7DDB"/>
                </a:solidFill>
                <a:latin typeface="Calibri" panose="020F0502020204030204" pitchFamily="34" charset="0"/>
                <a:cs typeface="Calibri" panose="020F0502020204030204" pitchFamily="34" charset="0"/>
              </a:rPr>
              <a:t>one </a:t>
            </a:r>
            <a:r>
              <a:rPr lang="en-US" sz="2400" spc="-20" dirty="0">
                <a:solidFill>
                  <a:srgbClr val="1C7DDB"/>
                </a:solidFill>
                <a:latin typeface="Calibri" panose="020F0502020204030204" pitchFamily="34" charset="0"/>
                <a:cs typeface="Calibri" panose="020F0502020204030204" pitchFamily="34" charset="0"/>
              </a:rPr>
              <a:t>failed </a:t>
            </a:r>
            <a:r>
              <a:rPr lang="en-US" sz="2400" spc="-5" dirty="0">
                <a:solidFill>
                  <a:srgbClr val="1C7DDB"/>
                </a:solidFill>
                <a:latin typeface="Calibri" panose="020F0502020204030204" pitchFamily="34" charset="0"/>
                <a:cs typeface="Calibri" panose="020F0502020204030204" pitchFamily="34" charset="0"/>
              </a:rPr>
              <a:t>in</a:t>
            </a:r>
            <a:r>
              <a:rPr lang="en-US" sz="2400" spc="-40" dirty="0">
                <a:solidFill>
                  <a:srgbClr val="1C7DDB"/>
                </a:solidFill>
                <a:latin typeface="Calibri" panose="020F0502020204030204" pitchFamily="34" charset="0"/>
                <a:cs typeface="Calibri" panose="020F0502020204030204" pitchFamily="34" charset="0"/>
              </a:rPr>
              <a:t> </a:t>
            </a:r>
            <a:r>
              <a:rPr lang="en-US" sz="2400" spc="-15" dirty="0">
                <a:solidFill>
                  <a:srgbClr val="1C7DDB"/>
                </a:solidFill>
                <a:latin typeface="Calibri" panose="020F0502020204030204" pitchFamily="34" charset="0"/>
                <a:cs typeface="Calibri" panose="020F0502020204030204" pitchFamily="34" charset="0"/>
              </a:rPr>
              <a:t>flight.</a:t>
            </a:r>
            <a:endParaRPr lang="en-US" sz="2400"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1" y="1553846"/>
            <a:ext cx="9745589" cy="2423794"/>
          </a:xfrm>
          <a:prstGeom prst="rect">
            <a:avLst/>
          </a:prstGeom>
        </p:spPr>
      </p:pic>
    </p:spTree>
    <p:extLst>
      <p:ext uri="{BB962C8B-B14F-4D97-AF65-F5344CB8AC3E}">
        <p14:creationId xmlns:p14="http://schemas.microsoft.com/office/powerpoint/2010/main" val="1756972646"/>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4839076"/>
            <a:ext cx="10233269" cy="1588135"/>
          </a:xfrm>
          <a:prstGeom prst="rect">
            <a:avLst/>
          </a:prstGeom>
        </p:spPr>
        <p:txBody>
          <a:bodyPr>
            <a:noAutofit/>
          </a:bodyPr>
          <a:lstStyle/>
          <a:p>
            <a:pPr marL="12700" marR="5080">
              <a:lnSpc>
                <a:spcPct val="90100"/>
              </a:lnSpc>
              <a:spcBef>
                <a:spcPts val="340"/>
              </a:spcBef>
            </a:pPr>
            <a:r>
              <a:rPr lang="en-US" sz="2400" spc="-5" dirty="0">
                <a:solidFill>
                  <a:srgbClr val="1C7DDB"/>
                </a:solidFill>
                <a:latin typeface="Calibri" panose="020F0502020204030204" pitchFamily="34" charset="0"/>
                <a:cs typeface="Calibri" panose="020F0502020204030204" pitchFamily="34" charset="0"/>
              </a:rPr>
              <a:t>This </a:t>
            </a:r>
            <a:r>
              <a:rPr lang="en-US" sz="2400" dirty="0">
                <a:solidFill>
                  <a:srgbClr val="1C7DDB"/>
                </a:solidFill>
                <a:latin typeface="Calibri" panose="020F0502020204030204" pitchFamily="34" charset="0"/>
                <a:cs typeface="Calibri" panose="020F0502020204030204" pitchFamily="34" charset="0"/>
              </a:rPr>
              <a:t>query </a:t>
            </a:r>
            <a:r>
              <a:rPr lang="en-US" sz="2400" spc="-5" dirty="0">
                <a:solidFill>
                  <a:srgbClr val="1C7DDB"/>
                </a:solidFill>
                <a:latin typeface="Calibri" panose="020F0502020204030204" pitchFamily="34" charset="0"/>
                <a:cs typeface="Calibri" panose="020F0502020204030204" pitchFamily="34" charset="0"/>
              </a:rPr>
              <a:t>returns </a:t>
            </a:r>
            <a:r>
              <a:rPr lang="en-US" sz="2400" dirty="0">
                <a:solidFill>
                  <a:srgbClr val="1C7DDB"/>
                </a:solidFill>
                <a:latin typeface="Calibri" panose="020F0502020204030204" pitchFamily="34" charset="0"/>
                <a:cs typeface="Calibri" panose="020F0502020204030204" pitchFamily="34" charset="0"/>
              </a:rPr>
              <a:t>the </a:t>
            </a:r>
            <a:r>
              <a:rPr lang="en-US" sz="2400" spc="-20" dirty="0">
                <a:solidFill>
                  <a:srgbClr val="1C7DDB"/>
                </a:solidFill>
                <a:latin typeface="Calibri" panose="020F0502020204030204" pitchFamily="34" charset="0"/>
                <a:cs typeface="Calibri" panose="020F0502020204030204" pitchFamily="34" charset="0"/>
              </a:rPr>
              <a:t>booster </a:t>
            </a:r>
            <a:r>
              <a:rPr lang="en-US" sz="2400" spc="-25" dirty="0">
                <a:solidFill>
                  <a:srgbClr val="1C7DDB"/>
                </a:solidFill>
                <a:latin typeface="Calibri" panose="020F0502020204030204" pitchFamily="34" charset="0"/>
                <a:cs typeface="Calibri" panose="020F0502020204030204" pitchFamily="34" charset="0"/>
              </a:rPr>
              <a:t>versions </a:t>
            </a:r>
            <a:r>
              <a:rPr lang="en-US" sz="2400" spc="-5" dirty="0">
                <a:solidFill>
                  <a:srgbClr val="1C7DDB"/>
                </a:solidFill>
                <a:latin typeface="Calibri" panose="020F0502020204030204" pitchFamily="34" charset="0"/>
                <a:cs typeface="Calibri" panose="020F0502020204030204" pitchFamily="34" charset="0"/>
              </a:rPr>
              <a:t>that  carried </a:t>
            </a:r>
            <a:r>
              <a:rPr lang="en-US" sz="2400" dirty="0">
                <a:solidFill>
                  <a:srgbClr val="1C7DDB"/>
                </a:solidFill>
                <a:latin typeface="Calibri" panose="020F0502020204030204" pitchFamily="34" charset="0"/>
                <a:cs typeface="Calibri" panose="020F0502020204030204" pitchFamily="34" charset="0"/>
              </a:rPr>
              <a:t>the </a:t>
            </a:r>
            <a:r>
              <a:rPr lang="en-US" sz="2400" spc="-5" dirty="0">
                <a:solidFill>
                  <a:srgbClr val="1C7DDB"/>
                </a:solidFill>
                <a:latin typeface="Calibri" panose="020F0502020204030204" pitchFamily="34" charset="0"/>
                <a:cs typeface="Calibri" panose="020F0502020204030204" pitchFamily="34" charset="0"/>
              </a:rPr>
              <a:t>highest </a:t>
            </a:r>
            <a:r>
              <a:rPr lang="en-US" sz="2400" spc="-10" dirty="0">
                <a:solidFill>
                  <a:srgbClr val="1C7DDB"/>
                </a:solidFill>
                <a:latin typeface="Calibri" panose="020F0502020204030204" pitchFamily="34" charset="0"/>
                <a:cs typeface="Calibri" panose="020F0502020204030204" pitchFamily="34" charset="0"/>
              </a:rPr>
              <a:t>payload </a:t>
            </a:r>
            <a:r>
              <a:rPr lang="en-US" sz="2400" spc="-5" dirty="0">
                <a:solidFill>
                  <a:srgbClr val="1C7DDB"/>
                </a:solidFill>
                <a:latin typeface="Calibri" panose="020F0502020204030204" pitchFamily="34" charset="0"/>
                <a:cs typeface="Calibri" panose="020F0502020204030204" pitchFamily="34" charset="0"/>
              </a:rPr>
              <a:t>mass of </a:t>
            </a:r>
            <a:r>
              <a:rPr lang="en-US" sz="2400" dirty="0">
                <a:solidFill>
                  <a:srgbClr val="1C7DDB"/>
                </a:solidFill>
                <a:latin typeface="Calibri" panose="020F0502020204030204" pitchFamily="34" charset="0"/>
                <a:cs typeface="Calibri" panose="020F0502020204030204" pitchFamily="34" charset="0"/>
              </a:rPr>
              <a:t>15600  kg.</a:t>
            </a:r>
          </a:p>
          <a:p>
            <a:pPr marL="12700" marR="71120">
              <a:lnSpc>
                <a:spcPts val="2200"/>
              </a:lnSpc>
              <a:spcBef>
                <a:spcPts val="1440"/>
              </a:spcBef>
            </a:pPr>
            <a:r>
              <a:rPr lang="en-US" sz="2400" spc="-5" dirty="0">
                <a:solidFill>
                  <a:srgbClr val="1C7DDB"/>
                </a:solidFill>
                <a:latin typeface="Calibri" panose="020F0502020204030204" pitchFamily="34" charset="0"/>
                <a:cs typeface="Calibri" panose="020F0502020204030204" pitchFamily="34" charset="0"/>
              </a:rPr>
              <a:t>These </a:t>
            </a:r>
            <a:r>
              <a:rPr lang="en-US" sz="2400" spc="-20" dirty="0">
                <a:solidFill>
                  <a:srgbClr val="1C7DDB"/>
                </a:solidFill>
                <a:latin typeface="Calibri" panose="020F0502020204030204" pitchFamily="34" charset="0"/>
                <a:cs typeface="Calibri" panose="020F0502020204030204" pitchFamily="34" charset="0"/>
              </a:rPr>
              <a:t>booster </a:t>
            </a:r>
            <a:r>
              <a:rPr lang="en-US" sz="2400" spc="-25" dirty="0">
                <a:solidFill>
                  <a:srgbClr val="1C7DDB"/>
                </a:solidFill>
                <a:latin typeface="Calibri" panose="020F0502020204030204" pitchFamily="34" charset="0"/>
                <a:cs typeface="Calibri" panose="020F0502020204030204" pitchFamily="34" charset="0"/>
              </a:rPr>
              <a:t>versions </a:t>
            </a:r>
            <a:r>
              <a:rPr lang="en-US" sz="2400" spc="-20" dirty="0">
                <a:solidFill>
                  <a:srgbClr val="1C7DDB"/>
                </a:solidFill>
                <a:latin typeface="Calibri" panose="020F0502020204030204" pitchFamily="34" charset="0"/>
                <a:cs typeface="Calibri" panose="020F0502020204030204" pitchFamily="34" charset="0"/>
              </a:rPr>
              <a:t>are </a:t>
            </a:r>
            <a:r>
              <a:rPr lang="en-US" sz="2400" spc="-15" dirty="0">
                <a:solidFill>
                  <a:srgbClr val="1C7DDB"/>
                </a:solidFill>
                <a:latin typeface="Calibri" panose="020F0502020204030204" pitchFamily="34" charset="0"/>
                <a:cs typeface="Calibri" panose="020F0502020204030204" pitchFamily="34" charset="0"/>
              </a:rPr>
              <a:t>very </a:t>
            </a:r>
            <a:r>
              <a:rPr lang="en-US" sz="2400" spc="-5" dirty="0">
                <a:solidFill>
                  <a:srgbClr val="1C7DDB"/>
                </a:solidFill>
                <a:latin typeface="Calibri" panose="020F0502020204030204" pitchFamily="34" charset="0"/>
                <a:cs typeface="Calibri" panose="020F0502020204030204" pitchFamily="34" charset="0"/>
              </a:rPr>
              <a:t>similar </a:t>
            </a:r>
            <a:r>
              <a:rPr lang="en-US" sz="2400" dirty="0">
                <a:solidFill>
                  <a:srgbClr val="1C7DDB"/>
                </a:solidFill>
                <a:latin typeface="Calibri" panose="020F0502020204030204" pitchFamily="34" charset="0"/>
                <a:cs typeface="Calibri" panose="020F0502020204030204" pitchFamily="34" charset="0"/>
              </a:rPr>
              <a:t>and  all </a:t>
            </a:r>
            <a:r>
              <a:rPr lang="en-US" sz="2400" spc="-20" dirty="0">
                <a:solidFill>
                  <a:srgbClr val="1C7DDB"/>
                </a:solidFill>
                <a:latin typeface="Calibri" panose="020F0502020204030204" pitchFamily="34" charset="0"/>
                <a:cs typeface="Calibri" panose="020F0502020204030204" pitchFamily="34" charset="0"/>
              </a:rPr>
              <a:t>are </a:t>
            </a:r>
            <a:r>
              <a:rPr lang="en-US" sz="2400" spc="-5" dirty="0">
                <a:solidFill>
                  <a:srgbClr val="1C7DDB"/>
                </a:solidFill>
                <a:latin typeface="Calibri" panose="020F0502020204030204" pitchFamily="34" charset="0"/>
                <a:cs typeface="Calibri" panose="020F0502020204030204" pitchFamily="34" charset="0"/>
              </a:rPr>
              <a:t>of </a:t>
            </a:r>
            <a:r>
              <a:rPr lang="en-US" sz="2400" dirty="0">
                <a:solidFill>
                  <a:srgbClr val="1C7DDB"/>
                </a:solidFill>
                <a:latin typeface="Calibri" panose="020F0502020204030204" pitchFamily="34" charset="0"/>
                <a:cs typeface="Calibri" panose="020F0502020204030204" pitchFamily="34" charset="0"/>
              </a:rPr>
              <a:t>the F9 B5 </a:t>
            </a:r>
            <a:r>
              <a:rPr lang="en-US" sz="2400" spc="-5" dirty="0">
                <a:solidFill>
                  <a:srgbClr val="1C7DDB"/>
                </a:solidFill>
                <a:latin typeface="Calibri" panose="020F0502020204030204" pitchFamily="34" charset="0"/>
                <a:cs typeface="Calibri" panose="020F0502020204030204" pitchFamily="34" charset="0"/>
              </a:rPr>
              <a:t>B10xx.x</a:t>
            </a:r>
            <a:r>
              <a:rPr lang="en-US" sz="2400" spc="-140" dirty="0">
                <a:solidFill>
                  <a:srgbClr val="1C7DDB"/>
                </a:solidFill>
                <a:latin typeface="Calibri" panose="020F0502020204030204" pitchFamily="34" charset="0"/>
                <a:cs typeface="Calibri" panose="020F0502020204030204" pitchFamily="34" charset="0"/>
              </a:rPr>
              <a:t> </a:t>
            </a:r>
            <a:r>
              <a:rPr lang="en-US" sz="2400" spc="-45" dirty="0">
                <a:solidFill>
                  <a:srgbClr val="1C7DDB"/>
                </a:solidFill>
                <a:latin typeface="Calibri" panose="020F0502020204030204" pitchFamily="34" charset="0"/>
                <a:cs typeface="Calibri" panose="020F0502020204030204" pitchFamily="34" charset="0"/>
              </a:rPr>
              <a:t>variety.</a:t>
            </a:r>
            <a:endParaRPr lang="en-US" sz="2400" dirty="0">
              <a:solidFill>
                <a:srgbClr val="1C7DDB"/>
              </a:solidFill>
              <a:latin typeface="Calibri" panose="020F0502020204030204" pitchFamily="34" charset="0"/>
              <a:cs typeface="Calibri" panose="020F0502020204030204" pitchFamily="34" charset="0"/>
            </a:endParaRPr>
          </a:p>
          <a:p>
            <a:pPr marL="12700" marR="27305">
              <a:lnSpc>
                <a:spcPts val="2210"/>
              </a:lnSpc>
              <a:spcBef>
                <a:spcPts val="1395"/>
              </a:spcBef>
            </a:pPr>
            <a:r>
              <a:rPr lang="en-US" sz="2400" spc="-5" dirty="0">
                <a:solidFill>
                  <a:srgbClr val="1C7DDB"/>
                </a:solidFill>
                <a:latin typeface="Calibri" panose="020F0502020204030204" pitchFamily="34" charset="0"/>
                <a:cs typeface="Calibri" panose="020F0502020204030204" pitchFamily="34" charset="0"/>
              </a:rPr>
              <a:t>This </a:t>
            </a:r>
            <a:r>
              <a:rPr lang="en-US" sz="2400" spc="-25" dirty="0">
                <a:solidFill>
                  <a:srgbClr val="1C7DDB"/>
                </a:solidFill>
                <a:latin typeface="Calibri" panose="020F0502020204030204" pitchFamily="34" charset="0"/>
                <a:cs typeface="Calibri" panose="020F0502020204030204" pitchFamily="34" charset="0"/>
              </a:rPr>
              <a:t>likely </a:t>
            </a:r>
            <a:r>
              <a:rPr lang="en-US" sz="2400" spc="-20" dirty="0">
                <a:solidFill>
                  <a:srgbClr val="1C7DDB"/>
                </a:solidFill>
                <a:latin typeface="Calibri" panose="020F0502020204030204" pitchFamily="34" charset="0"/>
                <a:cs typeface="Calibri" panose="020F0502020204030204" pitchFamily="34" charset="0"/>
              </a:rPr>
              <a:t>indicates </a:t>
            </a:r>
            <a:r>
              <a:rPr lang="en-US" sz="2400" spc="-10" dirty="0">
                <a:solidFill>
                  <a:srgbClr val="1C7DDB"/>
                </a:solidFill>
                <a:latin typeface="Calibri" panose="020F0502020204030204" pitchFamily="34" charset="0"/>
                <a:cs typeface="Calibri" panose="020F0502020204030204" pitchFamily="34" charset="0"/>
              </a:rPr>
              <a:t>payload </a:t>
            </a:r>
            <a:r>
              <a:rPr lang="en-US" sz="2400" spc="-5" dirty="0">
                <a:solidFill>
                  <a:srgbClr val="1C7DDB"/>
                </a:solidFill>
                <a:latin typeface="Calibri" panose="020F0502020204030204" pitchFamily="34" charset="0"/>
                <a:cs typeface="Calibri" panose="020F0502020204030204" pitchFamily="34" charset="0"/>
              </a:rPr>
              <a:t>mass </a:t>
            </a:r>
            <a:r>
              <a:rPr lang="en-US" sz="2400" spc="-25" dirty="0">
                <a:solidFill>
                  <a:srgbClr val="1C7DDB"/>
                </a:solidFill>
                <a:latin typeface="Calibri" panose="020F0502020204030204" pitchFamily="34" charset="0"/>
                <a:cs typeface="Calibri" panose="020F0502020204030204" pitchFamily="34" charset="0"/>
              </a:rPr>
              <a:t>correlates  </a:t>
            </a:r>
            <a:r>
              <a:rPr lang="en-US" sz="2400" spc="-5" dirty="0">
                <a:solidFill>
                  <a:srgbClr val="1C7DDB"/>
                </a:solidFill>
                <a:latin typeface="Calibri" panose="020F0502020204030204" pitchFamily="34" charset="0"/>
                <a:cs typeface="Calibri" panose="020F0502020204030204" pitchFamily="34" charset="0"/>
              </a:rPr>
              <a:t>with </a:t>
            </a:r>
            <a:r>
              <a:rPr lang="en-US" sz="2400" dirty="0">
                <a:solidFill>
                  <a:srgbClr val="1C7DDB"/>
                </a:solidFill>
                <a:latin typeface="Calibri" panose="020F0502020204030204" pitchFamily="34" charset="0"/>
                <a:cs typeface="Calibri" panose="020F0502020204030204" pitchFamily="34" charset="0"/>
              </a:rPr>
              <a:t>the </a:t>
            </a:r>
            <a:r>
              <a:rPr lang="en-US" sz="2400" spc="-20" dirty="0">
                <a:solidFill>
                  <a:srgbClr val="1C7DDB"/>
                </a:solidFill>
                <a:latin typeface="Calibri" panose="020F0502020204030204" pitchFamily="34" charset="0"/>
                <a:cs typeface="Calibri" panose="020F0502020204030204" pitchFamily="34" charset="0"/>
              </a:rPr>
              <a:t>booster </a:t>
            </a:r>
            <a:r>
              <a:rPr lang="en-US" sz="2400" spc="-25" dirty="0">
                <a:solidFill>
                  <a:srgbClr val="1C7DDB"/>
                </a:solidFill>
                <a:latin typeface="Calibri" panose="020F0502020204030204" pitchFamily="34" charset="0"/>
                <a:cs typeface="Calibri" panose="020F0502020204030204" pitchFamily="34" charset="0"/>
              </a:rPr>
              <a:t>version </a:t>
            </a:r>
            <a:r>
              <a:rPr lang="en-US" sz="2400" spc="-5" dirty="0">
                <a:solidFill>
                  <a:srgbClr val="1C7DDB"/>
                </a:solidFill>
                <a:latin typeface="Calibri" panose="020F0502020204030204" pitchFamily="34" charset="0"/>
                <a:cs typeface="Calibri" panose="020F0502020204030204" pitchFamily="34" charset="0"/>
              </a:rPr>
              <a:t>that is</a:t>
            </a:r>
            <a:r>
              <a:rPr lang="en-US" sz="2400" spc="15"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used.</a:t>
            </a:r>
            <a:endParaRPr lang="en-US" sz="2400"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770009" y="1423035"/>
            <a:ext cx="10515601" cy="3371850"/>
          </a:xfrm>
          <a:prstGeom prst="rect">
            <a:avLst/>
          </a:prstGeom>
        </p:spPr>
      </p:pic>
    </p:spTree>
    <p:extLst>
      <p:ext uri="{BB962C8B-B14F-4D97-AF65-F5344CB8AC3E}">
        <p14:creationId xmlns:p14="http://schemas.microsoft.com/office/powerpoint/2010/main" val="3566646398"/>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4281863"/>
            <a:ext cx="9745589" cy="1450975"/>
          </a:xfrm>
          <a:prstGeom prst="rect">
            <a:avLst/>
          </a:prstGeom>
        </p:spPr>
        <p:txBody>
          <a:bodyPr lIns="91440" tIns="45720" rIns="91440" bIns="45720" anchor="t">
            <a:noAutofit/>
          </a:bodyPr>
          <a:lstStyle/>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This query returns the Month, Landing  Outcome, Booster Version, Payload  Mass (kg), and Launch site of 2015  launches where stage 1 failed to land  on a drone ship.</a:t>
            </a:r>
          </a:p>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There were two such occurrences</a:t>
            </a:r>
            <a:endParaRPr lang="en-US"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1617344"/>
            <a:ext cx="9745589" cy="2390775"/>
          </a:xfrm>
          <a:prstGeom prst="rect">
            <a:avLst/>
          </a:prstGeom>
        </p:spPr>
      </p:pic>
    </p:spTree>
    <p:extLst>
      <p:ext uri="{BB962C8B-B14F-4D97-AF65-F5344CB8AC3E}">
        <p14:creationId xmlns:p14="http://schemas.microsoft.com/office/powerpoint/2010/main" val="1398439132"/>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289951" y="4156451"/>
            <a:ext cx="10393289" cy="2270760"/>
          </a:xfrm>
          <a:prstGeom prst="rect">
            <a:avLst/>
          </a:prstGeom>
        </p:spPr>
        <p:txBody>
          <a:bodyPr lIns="91440" tIns="45720" rIns="91440" bIns="45720" anchor="t"/>
          <a:lstStyle/>
          <a:p>
            <a:pPr marL="0" indent="0">
              <a:lnSpc>
                <a:spcPct val="100000"/>
              </a:lnSpc>
              <a:spcBef>
                <a:spcPts val="1400"/>
              </a:spcBef>
              <a:buNone/>
            </a:pPr>
            <a:r>
              <a:rPr lang="en-US" sz="2400" dirty="0">
                <a:solidFill>
                  <a:srgbClr val="1C7DDB"/>
                </a:solidFill>
              </a:rPr>
              <a:t>The results show "No attempt" as the most frequent outcome (10 times). "Success (drone ship)" and "Failure (drone ship)" each occurred 5 times, indicating a 50% success rate for drone ship landings in this period. "Success (ground pad)" happened 3 times. Other outcomes like 'Controlled (ocean)' and 'Failure (parachute)' were less common. These insights highlight the evolving challenges and successes in SpaceX's early landing attempts.</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p:cNvPicPr>
            <a:picLocks noChangeAspect="1"/>
          </p:cNvPicPr>
          <p:nvPr/>
        </p:nvPicPr>
        <p:blipFill>
          <a:blip r:embed="rId3"/>
          <a:stretch>
            <a:fillRect/>
          </a:stretch>
        </p:blipFill>
        <p:spPr>
          <a:xfrm>
            <a:off x="770010" y="1384676"/>
            <a:ext cx="8267309" cy="2771775"/>
          </a:xfrm>
          <a:prstGeom prst="rect">
            <a:avLst/>
          </a:prstGeom>
        </p:spPr>
      </p:pic>
    </p:spTree>
    <p:extLst>
      <p:ext uri="{BB962C8B-B14F-4D97-AF65-F5344CB8AC3E}">
        <p14:creationId xmlns:p14="http://schemas.microsoft.com/office/powerpoint/2010/main" val="3975168428"/>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019453"/>
            <a:ext cx="9745589" cy="1407758"/>
          </a:xfrm>
          <a:prstGeom prst="rect">
            <a:avLst/>
          </a:prstGeom>
        </p:spPr>
        <p:txBody>
          <a:bodyPr lIns="91440" tIns="45720" rIns="91440" bIns="45720" anchor="t">
            <a:normAutofit/>
          </a:bodyPr>
          <a:lstStyle/>
          <a:p>
            <a:pPr marL="0" indent="0">
              <a:buNone/>
            </a:pPr>
            <a:r>
              <a:rPr lang="en-US" sz="2400" spc="-5" dirty="0">
                <a:solidFill>
                  <a:srgbClr val="1C7DDB"/>
                </a:solidFill>
                <a:latin typeface="Calibri" panose="020F0502020204030204" pitchFamily="34" charset="0"/>
                <a:cs typeface="Calibri" panose="020F0502020204030204" pitchFamily="34" charset="0"/>
              </a:rPr>
              <a:t>The left </a:t>
            </a:r>
            <a:r>
              <a:rPr lang="en-US" sz="2400" dirty="0">
                <a:solidFill>
                  <a:srgbClr val="1C7DDB"/>
                </a:solidFill>
                <a:latin typeface="Calibri" panose="020F0502020204030204" pitchFamily="34" charset="0"/>
                <a:cs typeface="Calibri" panose="020F0502020204030204" pitchFamily="34" charset="0"/>
              </a:rPr>
              <a:t>map </a:t>
            </a:r>
            <a:r>
              <a:rPr lang="en-US" sz="2400" spc="-15" dirty="0">
                <a:solidFill>
                  <a:srgbClr val="1C7DDB"/>
                </a:solidFill>
                <a:latin typeface="Calibri" panose="020F0502020204030204" pitchFamily="34" charset="0"/>
                <a:cs typeface="Calibri" panose="020F0502020204030204" pitchFamily="34" charset="0"/>
              </a:rPr>
              <a:t>shows </a:t>
            </a:r>
            <a:r>
              <a:rPr lang="en-US" sz="2400" dirty="0">
                <a:solidFill>
                  <a:srgbClr val="1C7DDB"/>
                </a:solidFill>
                <a:latin typeface="Calibri" panose="020F0502020204030204" pitchFamily="34" charset="0"/>
                <a:cs typeface="Calibri" panose="020F0502020204030204" pitchFamily="34" charset="0"/>
              </a:rPr>
              <a:t>all launch </a:t>
            </a:r>
            <a:r>
              <a:rPr lang="en-US" sz="2400" spc="-20" dirty="0">
                <a:solidFill>
                  <a:srgbClr val="1C7DDB"/>
                </a:solidFill>
                <a:latin typeface="Calibri" panose="020F0502020204030204" pitchFamily="34" charset="0"/>
                <a:cs typeface="Calibri" panose="020F0502020204030204" pitchFamily="34" charset="0"/>
              </a:rPr>
              <a:t>sites </a:t>
            </a:r>
            <a:r>
              <a:rPr lang="en-US" sz="2400" spc="-25" dirty="0">
                <a:solidFill>
                  <a:srgbClr val="1C7DDB"/>
                </a:solidFill>
                <a:latin typeface="Calibri" panose="020F0502020204030204" pitchFamily="34" charset="0"/>
                <a:cs typeface="Calibri" panose="020F0502020204030204" pitchFamily="34" charset="0"/>
              </a:rPr>
              <a:t>relative </a:t>
            </a:r>
            <a:r>
              <a:rPr lang="en-US" sz="2400" spc="-5" dirty="0">
                <a:solidFill>
                  <a:srgbClr val="1C7DDB"/>
                </a:solidFill>
                <a:latin typeface="Calibri" panose="020F0502020204030204" pitchFamily="34" charset="0"/>
                <a:cs typeface="Calibri" panose="020F0502020204030204" pitchFamily="34" charset="0"/>
              </a:rPr>
              <a:t>US </a:t>
            </a:r>
            <a:r>
              <a:rPr lang="en-US" sz="2400" dirty="0">
                <a:solidFill>
                  <a:srgbClr val="1C7DDB"/>
                </a:solidFill>
                <a:latin typeface="Calibri" panose="020F0502020204030204" pitchFamily="34" charset="0"/>
                <a:cs typeface="Calibri" panose="020F0502020204030204" pitchFamily="34" charset="0"/>
              </a:rPr>
              <a:t>map. </a:t>
            </a:r>
            <a:r>
              <a:rPr lang="en-US" sz="2400" spc="-5" dirty="0">
                <a:solidFill>
                  <a:srgbClr val="1C7DDB"/>
                </a:solidFill>
                <a:latin typeface="Calibri" panose="020F0502020204030204" pitchFamily="34" charset="0"/>
                <a:cs typeface="Calibri" panose="020F0502020204030204" pitchFamily="34" charset="0"/>
              </a:rPr>
              <a:t>The right </a:t>
            </a:r>
            <a:r>
              <a:rPr lang="en-US" sz="2400" dirty="0">
                <a:solidFill>
                  <a:srgbClr val="1C7DDB"/>
                </a:solidFill>
                <a:latin typeface="Calibri" panose="020F0502020204030204" pitchFamily="34" charset="0"/>
                <a:cs typeface="Calibri" panose="020F0502020204030204" pitchFamily="34" charset="0"/>
              </a:rPr>
              <a:t>map </a:t>
            </a:r>
            <a:r>
              <a:rPr lang="en-US" sz="2400" spc="-15" dirty="0">
                <a:solidFill>
                  <a:srgbClr val="1C7DDB"/>
                </a:solidFill>
                <a:latin typeface="Calibri" panose="020F0502020204030204" pitchFamily="34" charset="0"/>
                <a:cs typeface="Calibri" panose="020F0502020204030204" pitchFamily="34" charset="0"/>
              </a:rPr>
              <a:t>shows </a:t>
            </a:r>
            <a:r>
              <a:rPr lang="en-US" sz="2400" dirty="0">
                <a:solidFill>
                  <a:srgbClr val="1C7DDB"/>
                </a:solidFill>
                <a:latin typeface="Calibri" panose="020F0502020204030204" pitchFamily="34" charset="0"/>
                <a:cs typeface="Calibri" panose="020F0502020204030204" pitchFamily="34" charset="0"/>
              </a:rPr>
              <a:t>the </a:t>
            </a:r>
            <a:r>
              <a:rPr lang="en-US" sz="2400" spc="-20" dirty="0">
                <a:solidFill>
                  <a:srgbClr val="1C7DDB"/>
                </a:solidFill>
                <a:latin typeface="Calibri" panose="020F0502020204030204" pitchFamily="34" charset="0"/>
                <a:cs typeface="Calibri" panose="020F0502020204030204" pitchFamily="34" charset="0"/>
              </a:rPr>
              <a:t>two </a:t>
            </a:r>
            <a:r>
              <a:rPr lang="en-US" sz="2400" spc="-5" dirty="0">
                <a:solidFill>
                  <a:srgbClr val="1C7DDB"/>
                </a:solidFill>
                <a:latin typeface="Calibri" panose="020F0502020204030204" pitchFamily="34" charset="0"/>
                <a:cs typeface="Calibri" panose="020F0502020204030204" pitchFamily="34" charset="0"/>
              </a:rPr>
              <a:t>Florida </a:t>
            </a:r>
            <a:r>
              <a:rPr lang="en-US" sz="2400" dirty="0">
                <a:solidFill>
                  <a:srgbClr val="1C7DDB"/>
                </a:solidFill>
                <a:latin typeface="Calibri" panose="020F0502020204030204" pitchFamily="34" charset="0"/>
                <a:cs typeface="Calibri" panose="020F0502020204030204" pitchFamily="34" charset="0"/>
              </a:rPr>
              <a:t>launch  </a:t>
            </a:r>
            <a:r>
              <a:rPr lang="en-US" sz="2400" spc="-20" dirty="0">
                <a:solidFill>
                  <a:srgbClr val="1C7DDB"/>
                </a:solidFill>
                <a:latin typeface="Calibri" panose="020F0502020204030204" pitchFamily="34" charset="0"/>
                <a:cs typeface="Calibri" panose="020F0502020204030204" pitchFamily="34" charset="0"/>
              </a:rPr>
              <a:t>sites </a:t>
            </a:r>
            <a:r>
              <a:rPr lang="en-US" sz="2400" spc="-5" dirty="0">
                <a:solidFill>
                  <a:srgbClr val="1C7DDB"/>
                </a:solidFill>
                <a:latin typeface="Calibri" panose="020F0502020204030204" pitchFamily="34" charset="0"/>
                <a:cs typeface="Calibri" panose="020F0502020204030204" pitchFamily="34" charset="0"/>
              </a:rPr>
              <a:t>since they </a:t>
            </a:r>
            <a:r>
              <a:rPr lang="en-US" sz="2400" spc="-20" dirty="0">
                <a:solidFill>
                  <a:srgbClr val="1C7DDB"/>
                </a:solidFill>
                <a:latin typeface="Calibri" panose="020F0502020204030204" pitchFamily="34" charset="0"/>
                <a:cs typeface="Calibri" panose="020F0502020204030204" pitchFamily="34" charset="0"/>
              </a:rPr>
              <a:t>are </a:t>
            </a:r>
            <a:r>
              <a:rPr lang="en-US" sz="2400" spc="-15" dirty="0">
                <a:solidFill>
                  <a:srgbClr val="1C7DDB"/>
                </a:solidFill>
                <a:latin typeface="Calibri" panose="020F0502020204030204" pitchFamily="34" charset="0"/>
                <a:cs typeface="Calibri" panose="020F0502020204030204" pitchFamily="34" charset="0"/>
              </a:rPr>
              <a:t>very </a:t>
            </a:r>
            <a:r>
              <a:rPr lang="en-US" sz="2400" dirty="0">
                <a:solidFill>
                  <a:srgbClr val="1C7DDB"/>
                </a:solidFill>
                <a:latin typeface="Calibri" panose="020F0502020204030204" pitchFamily="34" charset="0"/>
                <a:cs typeface="Calibri" panose="020F0502020204030204" pitchFamily="34" charset="0"/>
              </a:rPr>
              <a:t>close </a:t>
            </a:r>
            <a:r>
              <a:rPr lang="en-US" sz="2400" spc="-20" dirty="0">
                <a:solidFill>
                  <a:srgbClr val="1C7DDB"/>
                </a:solidFill>
                <a:latin typeface="Calibri" panose="020F0502020204030204" pitchFamily="34" charset="0"/>
                <a:cs typeface="Calibri" panose="020F0502020204030204" pitchFamily="34" charset="0"/>
              </a:rPr>
              <a:t>to </a:t>
            </a:r>
            <a:r>
              <a:rPr lang="en-US" sz="2400" dirty="0">
                <a:solidFill>
                  <a:srgbClr val="1C7DDB"/>
                </a:solidFill>
                <a:latin typeface="Calibri" panose="020F0502020204030204" pitchFamily="34" charset="0"/>
                <a:cs typeface="Calibri" panose="020F0502020204030204" pitchFamily="34" charset="0"/>
              </a:rPr>
              <a:t>each </a:t>
            </a:r>
            <a:r>
              <a:rPr lang="en-US" sz="2400" spc="-65" dirty="0">
                <a:solidFill>
                  <a:srgbClr val="1C7DDB"/>
                </a:solidFill>
                <a:latin typeface="Calibri" panose="020F0502020204030204" pitchFamily="34" charset="0"/>
                <a:cs typeface="Calibri" panose="020F0502020204030204" pitchFamily="34" charset="0"/>
              </a:rPr>
              <a:t>other. </a:t>
            </a:r>
            <a:r>
              <a:rPr lang="en-US" sz="2400" dirty="0">
                <a:solidFill>
                  <a:srgbClr val="1C7DDB"/>
                </a:solidFill>
                <a:latin typeface="Calibri" panose="020F0502020204030204" pitchFamily="34" charset="0"/>
                <a:cs typeface="Calibri" panose="020F0502020204030204" pitchFamily="34" charset="0"/>
              </a:rPr>
              <a:t>All launch </a:t>
            </a:r>
            <a:r>
              <a:rPr lang="en-US" sz="2400" spc="-20" dirty="0">
                <a:solidFill>
                  <a:srgbClr val="1C7DDB"/>
                </a:solidFill>
                <a:latin typeface="Calibri" panose="020F0502020204030204" pitchFamily="34" charset="0"/>
                <a:cs typeface="Calibri" panose="020F0502020204030204" pitchFamily="34" charset="0"/>
              </a:rPr>
              <a:t>sites are </a:t>
            </a:r>
            <a:r>
              <a:rPr lang="en-US" sz="2400" spc="-5" dirty="0">
                <a:solidFill>
                  <a:srgbClr val="1C7DDB"/>
                </a:solidFill>
                <a:latin typeface="Calibri" panose="020F0502020204030204" pitchFamily="34" charset="0"/>
                <a:cs typeface="Calibri" panose="020F0502020204030204" pitchFamily="34" charset="0"/>
              </a:rPr>
              <a:t>near </a:t>
            </a:r>
            <a:r>
              <a:rPr lang="en-US" sz="2400" dirty="0">
                <a:solidFill>
                  <a:srgbClr val="1C7DDB"/>
                </a:solidFill>
                <a:latin typeface="Calibri" panose="020F0502020204030204" pitchFamily="34" charset="0"/>
                <a:cs typeface="Calibri" panose="020F0502020204030204" pitchFamily="34" charset="0"/>
              </a:rPr>
              <a:t>the</a:t>
            </a:r>
            <a:r>
              <a:rPr lang="en-US" sz="2400" spc="125"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ocean.</a:t>
            </a:r>
            <a:endParaRPr lang="en-US" sz="2400" dirty="0">
              <a:solidFill>
                <a:srgbClr val="1C7DDB"/>
              </a:solidFill>
              <a:latin typeface="Calibri" panose="020F0502020204030204" pitchFamily="34" charset="0"/>
              <a:cs typeface="Calibri" panose="020F0502020204030204" pitchFamily="34" charset="0"/>
            </a:endParaRPr>
          </a:p>
          <a:p>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p:cNvPicPr>
            <a:picLocks noChangeAspect="1"/>
          </p:cNvPicPr>
          <p:nvPr/>
        </p:nvPicPr>
        <p:blipFill>
          <a:blip r:embed="rId3"/>
          <a:stretch>
            <a:fillRect/>
          </a:stretch>
        </p:blipFill>
        <p:spPr>
          <a:xfrm>
            <a:off x="770011" y="1404212"/>
            <a:ext cx="10278747" cy="3615241"/>
          </a:xfrm>
          <a:prstGeom prst="rect">
            <a:avLst/>
          </a:prstGeom>
        </p:spPr>
      </p:pic>
    </p:spTree>
    <p:extLst>
      <p:ext uri="{BB962C8B-B14F-4D97-AF65-F5344CB8AC3E}">
        <p14:creationId xmlns:p14="http://schemas.microsoft.com/office/powerpoint/2010/main" val="981671777"/>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543800" y="1536041"/>
            <a:ext cx="3741811" cy="4640922"/>
          </a:xfrm>
          <a:prstGeom prst="rect">
            <a:avLst/>
          </a:prstGeom>
        </p:spPr>
        <p:txBody>
          <a:bodyPr lIns="91440" tIns="45720" rIns="91440" bIns="45720" anchor="t">
            <a:normAutofit/>
          </a:bodyPr>
          <a:lstStyle/>
          <a:p>
            <a:pPr marL="0" indent="0">
              <a:spcBef>
                <a:spcPts val="1400"/>
              </a:spcBef>
              <a:buNone/>
            </a:pPr>
            <a:r>
              <a:rPr lang="en-US" sz="2400" dirty="0">
                <a:solidFill>
                  <a:srgbClr val="1C7DDB"/>
                </a:solidFill>
              </a:rPr>
              <a:t>Clusters on Folium map can be clicked on to display each successful landing (green icon) and </a:t>
            </a:r>
            <a:r>
              <a:rPr lang="en-US" sz="2400" dirty="0" smtClean="0">
                <a:solidFill>
                  <a:srgbClr val="1C7DDB"/>
                </a:solidFill>
              </a:rPr>
              <a:t>failed landing </a:t>
            </a:r>
            <a:r>
              <a:rPr lang="en-US" sz="2400" dirty="0">
                <a:solidFill>
                  <a:srgbClr val="1C7DDB"/>
                </a:solidFill>
              </a:rPr>
              <a:t>(red icon). In this example VAFB SLC-4E shows 4 successful landings and 6 failed landings.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1"/>
          <p:cNvPicPr>
            <a:picLocks noChangeAspect="1"/>
          </p:cNvPicPr>
          <p:nvPr/>
        </p:nvPicPr>
        <p:blipFill>
          <a:blip r:embed="rId3"/>
          <a:stretch>
            <a:fillRect/>
          </a:stretch>
        </p:blipFill>
        <p:spPr>
          <a:xfrm>
            <a:off x="770011" y="1536040"/>
            <a:ext cx="6636629" cy="4640922"/>
          </a:xfrm>
          <a:prstGeom prst="rect">
            <a:avLst/>
          </a:prstGeom>
        </p:spPr>
      </p:pic>
    </p:spTree>
    <p:extLst>
      <p:ext uri="{BB962C8B-B14F-4D97-AF65-F5344CB8AC3E}">
        <p14:creationId xmlns:p14="http://schemas.microsoft.com/office/powerpoint/2010/main" val="239597884"/>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4745878"/>
            <a:ext cx="10172310" cy="1824731"/>
          </a:xfrm>
          <a:prstGeom prst="rect">
            <a:avLst/>
          </a:prstGeom>
        </p:spPr>
        <p:txBody>
          <a:bodyPr lIns="91440" tIns="45720" rIns="91440" bIns="45720" anchor="t">
            <a:normAutofit fontScale="55000" lnSpcReduction="20000"/>
          </a:bodyPr>
          <a:lstStyle/>
          <a:p>
            <a:pPr marL="0" indent="0">
              <a:lnSpc>
                <a:spcPct val="100000"/>
              </a:lnSpc>
              <a:spcBef>
                <a:spcPts val="1400"/>
              </a:spcBef>
              <a:buNone/>
            </a:pPr>
            <a:r>
              <a:rPr lang="en-US" sz="4400" dirty="0">
                <a:solidFill>
                  <a:srgbClr val="1C7DDB"/>
                </a:solidFill>
                <a:latin typeface="Calibri" panose="020F0502020204030204" pitchFamily="34" charset="0"/>
                <a:cs typeface="Calibri" panose="020F0502020204030204" pitchFamily="34" charset="0"/>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p:cNvPicPr>
            <a:picLocks noChangeAspect="1"/>
          </p:cNvPicPr>
          <p:nvPr/>
        </p:nvPicPr>
        <p:blipFill>
          <a:blip r:embed="rId3"/>
          <a:stretch>
            <a:fillRect/>
          </a:stretch>
        </p:blipFill>
        <p:spPr>
          <a:xfrm>
            <a:off x="770011" y="1441562"/>
            <a:ext cx="10515600" cy="3273836"/>
          </a:xfrm>
          <a:prstGeom prst="rect">
            <a:avLst/>
          </a:prstGeom>
        </p:spPr>
      </p:pic>
    </p:spTree>
    <p:extLst>
      <p:ext uri="{BB962C8B-B14F-4D97-AF65-F5344CB8AC3E}">
        <p14:creationId xmlns:p14="http://schemas.microsoft.com/office/powerpoint/2010/main" val="232499080"/>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502920" y="4648200"/>
            <a:ext cx="10317480" cy="1528762"/>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rgbClr val="1C7DDB"/>
                </a:solidFill>
                <a:latin typeface="Calibri" panose="020F0502020204030204" pitchFamily="34" charset="0"/>
                <a:cs typeface="Calibri" panose="020F0502020204030204" pitchFamily="34" charset="0"/>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2400" dirty="0">
              <a:solidFill>
                <a:srgbClr val="1C7DDB"/>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 Launches By Site</a:t>
            </a:r>
            <a:endParaRPr lang="en-US" dirty="0">
              <a:solidFill>
                <a:srgbClr val="0B49CB"/>
              </a:solidFill>
              <a:latin typeface="Abadi"/>
            </a:endParaRPr>
          </a:p>
        </p:txBody>
      </p:sp>
      <p:pic>
        <p:nvPicPr>
          <p:cNvPr id="2" name="Picture 1"/>
          <p:cNvPicPr>
            <a:picLocks noChangeAspect="1"/>
          </p:cNvPicPr>
          <p:nvPr/>
        </p:nvPicPr>
        <p:blipFill rotWithShape="1">
          <a:blip r:embed="rId3"/>
          <a:srcRect l="31847" t="10873" b="18764"/>
          <a:stretch/>
        </p:blipFill>
        <p:spPr>
          <a:xfrm>
            <a:off x="770010" y="1463039"/>
            <a:ext cx="9547469" cy="2934911"/>
          </a:xfrm>
          <a:prstGeom prst="rect">
            <a:avLst/>
          </a:prstGeom>
        </p:spPr>
      </p:pic>
    </p:spTree>
    <p:extLst>
      <p:ext uri="{BB962C8B-B14F-4D97-AF65-F5344CB8AC3E}">
        <p14:creationId xmlns:p14="http://schemas.microsoft.com/office/powerpoint/2010/main" val="700132931"/>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356360"/>
            <a:ext cx="10399485" cy="4669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80000"/>
              </a:lnSpc>
              <a:spcBef>
                <a:spcPct val="0"/>
              </a:spcBef>
              <a:buNone/>
              <a:tabLst>
                <a:tab pos="240665" algn="l"/>
                <a:tab pos="241300" algn="l"/>
              </a:tabLst>
            </a:pPr>
            <a:r>
              <a:rPr lang="en-US" dirty="0">
                <a:solidFill>
                  <a:srgbClr val="0B49CB"/>
                </a:solidFill>
                <a:latin typeface="Abadi"/>
                <a:ea typeface="IBM Plex Mono SemiBold" panose="020B0709050203000203" pitchFamily="49" charset="0"/>
                <a:cs typeface="IBM Plex Mono SemiBold" panose="020B0709050203000203" pitchFamily="49" charset="0"/>
              </a:rPr>
              <a:t>Background:</a:t>
            </a:r>
          </a:p>
          <a:p>
            <a:pPr>
              <a:lnSpc>
                <a:spcPct val="100000"/>
              </a:lnSpc>
              <a:spcBef>
                <a:spcPts val="1200"/>
              </a:spcBef>
              <a:spcAft>
                <a:spcPts val="1200"/>
              </a:spcAft>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Commercial Space Age is Here</a:t>
            </a:r>
          </a:p>
          <a:p>
            <a:pPr>
              <a:lnSpc>
                <a:spcPct val="100000"/>
              </a:lnSpc>
              <a:spcBef>
                <a:spcPct val="0"/>
              </a:spcBef>
              <a:spcAft>
                <a:spcPts val="1200"/>
              </a:spcAft>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Space X has best pricing ($62 million vs. $165 million USD)</a:t>
            </a:r>
          </a:p>
          <a:p>
            <a:pPr>
              <a:lnSpc>
                <a:spcPct val="100000"/>
              </a:lnSpc>
              <a:spcBef>
                <a:spcPct val="0"/>
              </a:spcBef>
              <a:spcAft>
                <a:spcPts val="1200"/>
              </a:spcAft>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Largely due to ability to recover part of rocket (Stage 1)</a:t>
            </a:r>
          </a:p>
          <a:p>
            <a:pPr>
              <a:lnSpc>
                <a:spcPct val="100000"/>
              </a:lnSpc>
              <a:spcBef>
                <a:spcPct val="0"/>
              </a:spcBef>
              <a:spcAft>
                <a:spcPts val="1200"/>
              </a:spcAft>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Space Y wants to compete with Space </a:t>
            </a:r>
            <a:r>
              <a:rPr lang="en-US" dirty="0" smtClean="0">
                <a:solidFill>
                  <a:schemeClr val="accent5">
                    <a:lumMod val="75000"/>
                  </a:schemeClr>
                </a:solidFill>
                <a:latin typeface="Abadi"/>
                <a:ea typeface="IBM Plex Mono SemiBold" panose="020B0709050203000203" pitchFamily="49" charset="0"/>
                <a:cs typeface="IBM Plex Mono SemiBold" panose="020B0709050203000203" pitchFamily="49" charset="0"/>
              </a:rPr>
              <a:t>X.</a:t>
            </a:r>
            <a:endPar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endParaRPr>
          </a:p>
          <a:p>
            <a:pPr algn="ctr">
              <a:lnSpc>
                <a:spcPct val="80000"/>
              </a:lnSpc>
              <a:spcBef>
                <a:spcPct val="0"/>
              </a:spcBef>
              <a:tabLst>
                <a:tab pos="240665" algn="l"/>
                <a:tab pos="241300" algn="l"/>
              </a:tabLst>
            </a:pPr>
            <a:endParaRPr lang="en-US" dirty="0" smtClean="0">
              <a:solidFill>
                <a:schemeClr val="accent5">
                  <a:lumMod val="75000"/>
                </a:schemeClr>
              </a:solidFill>
              <a:latin typeface="Abadi"/>
              <a:ea typeface="IBM Plex Mono SemiBold" panose="020B0709050203000203" pitchFamily="49" charset="0"/>
              <a:cs typeface="IBM Plex Mono SemiBold" panose="020B0709050203000203" pitchFamily="49" charset="0"/>
            </a:endParaRPr>
          </a:p>
          <a:p>
            <a:pPr marL="0" indent="0" algn="ctr">
              <a:lnSpc>
                <a:spcPct val="80000"/>
              </a:lnSpc>
              <a:spcBef>
                <a:spcPct val="0"/>
              </a:spcBef>
              <a:buNone/>
              <a:tabLst>
                <a:tab pos="240665" algn="l"/>
                <a:tab pos="241300" algn="l"/>
              </a:tabLst>
            </a:pPr>
            <a:r>
              <a:rPr lang="en-US" dirty="0" smtClean="0">
                <a:solidFill>
                  <a:srgbClr val="0B49CB"/>
                </a:solidFill>
                <a:latin typeface="Abadi"/>
                <a:ea typeface="IBM Plex Mono SemiBold" panose="020B0709050203000203" pitchFamily="49" charset="0"/>
                <a:cs typeface="IBM Plex Mono SemiBold" panose="020B0709050203000203" pitchFamily="49" charset="0"/>
              </a:rPr>
              <a:t>Problem</a:t>
            </a:r>
            <a:r>
              <a:rPr lang="en-US" dirty="0">
                <a:solidFill>
                  <a:srgbClr val="0B49CB"/>
                </a:solidFill>
                <a:latin typeface="Abadi"/>
                <a:ea typeface="IBM Plex Mono SemiBold" panose="020B0709050203000203" pitchFamily="49" charset="0"/>
                <a:cs typeface="IBM Plex Mono SemiBold" panose="020B0709050203000203" pitchFamily="49" charset="0"/>
              </a:rPr>
              <a:t>:</a:t>
            </a:r>
          </a:p>
          <a:p>
            <a:pPr marR="591185">
              <a:lnSpc>
                <a:spcPct val="80000"/>
              </a:lnSpc>
              <a:spcBef>
                <a:spcPts val="1200"/>
              </a:spcBef>
              <a:spcAft>
                <a:spcPts val="1200"/>
              </a:spcAft>
              <a:tabLst>
                <a:tab pos="240665" algn="l"/>
                <a:tab pos="241300" algn="l"/>
              </a:tabLst>
            </a:pPr>
            <a:r>
              <a:rPr lang="en-US" dirty="0">
                <a:solidFill>
                  <a:schemeClr val="accent5">
                    <a:lumMod val="75000"/>
                  </a:schemeClr>
                </a:solidFill>
                <a:latin typeface="Abadi"/>
                <a:ea typeface="IBM Plex Mono SemiBold" panose="020B0709050203000203" pitchFamily="49" charset="0"/>
                <a:cs typeface="IBM Plex Mono SemiBold" panose="020B0709050203000203" pitchFamily="49"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4372927"/>
            <a:ext cx="10551583" cy="1804035"/>
          </a:xfrm>
          <a:prstGeom prst="rect">
            <a:avLst/>
          </a:prstGeom>
        </p:spPr>
        <p:txBody>
          <a:bodyPr lIns="91440" tIns="45720" rIns="91440" bIns="45720" anchor="t">
            <a:normAutofit/>
          </a:bodyPr>
          <a:lstStyle/>
          <a:p>
            <a:pPr marL="0" indent="0">
              <a:buNone/>
            </a:pPr>
            <a:r>
              <a:rPr lang="en-US" sz="2400" dirty="0">
                <a:solidFill>
                  <a:srgbClr val="1C7DDB"/>
                </a:solidFill>
              </a:rPr>
              <a:t>KSC LC-39A has the highest success rate with 10 successful landings and 3 failed landings.</a:t>
            </a:r>
          </a:p>
          <a:p>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Highest Success Rate Launch Site</a:t>
            </a:r>
          </a:p>
        </p:txBody>
      </p:sp>
      <p:pic>
        <p:nvPicPr>
          <p:cNvPr id="2" name="Picture 1"/>
          <p:cNvPicPr>
            <a:picLocks noChangeAspect="1"/>
          </p:cNvPicPr>
          <p:nvPr/>
        </p:nvPicPr>
        <p:blipFill>
          <a:blip r:embed="rId3"/>
          <a:stretch>
            <a:fillRect/>
          </a:stretch>
        </p:blipFill>
        <p:spPr>
          <a:xfrm>
            <a:off x="770011" y="1448752"/>
            <a:ext cx="10515599" cy="2924175"/>
          </a:xfrm>
          <a:prstGeom prst="rect">
            <a:avLst/>
          </a:prstGeom>
        </p:spPr>
      </p:pic>
    </p:spTree>
    <p:extLst>
      <p:ext uri="{BB962C8B-B14F-4D97-AF65-F5344CB8AC3E}">
        <p14:creationId xmlns:p14="http://schemas.microsoft.com/office/powerpoint/2010/main" val="1866160706"/>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434731" y="4608253"/>
            <a:ext cx="10414662" cy="1818958"/>
          </a:xfrm>
          <a:prstGeom prst="rect">
            <a:avLst/>
          </a:prstGeom>
        </p:spPr>
        <p:txBody>
          <a:bodyPr lIns="91440" tIns="45720" rIns="91440" bIns="45720" anchor="t">
            <a:normAutofit lnSpcReduction="10000"/>
          </a:bodyPr>
          <a:lstStyle/>
          <a:p>
            <a:pPr>
              <a:lnSpc>
                <a:spcPct val="100000"/>
              </a:lnSpc>
              <a:spcBef>
                <a:spcPts val="1400"/>
              </a:spcBef>
            </a:pPr>
            <a:r>
              <a:rPr lang="en-US" sz="2400" dirty="0" err="1">
                <a:solidFill>
                  <a:srgbClr val="1C7DDB"/>
                </a:solidFill>
              </a:rPr>
              <a:t>Plotly</a:t>
            </a:r>
            <a:r>
              <a:rPr lang="en-US" sz="2400" dirty="0">
                <a:solidFill>
                  <a:srgbClr val="1C7DDB"/>
                </a:solidFill>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Payload Mass vs. Success vs. Booster  Version Category</a:t>
            </a:r>
            <a:endParaRPr lang="en-US" sz="3600"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0" y="1511578"/>
            <a:ext cx="12192000" cy="3096675"/>
          </a:xfrm>
          <a:prstGeom prst="rect">
            <a:avLst/>
          </a:prstGeom>
        </p:spPr>
      </p:pic>
    </p:spTree>
    <p:extLst>
      <p:ext uri="{BB962C8B-B14F-4D97-AF65-F5344CB8AC3E}">
        <p14:creationId xmlns:p14="http://schemas.microsoft.com/office/powerpoint/2010/main" val="252359608"/>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Autofit/>
          </a:bodyPr>
          <a:lstStyle/>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All models had virtually the same accuracy on the test set at 83.33% accuracy.  It should be noted that test size is small at only sample size of 18.</a:t>
            </a:r>
          </a:p>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This can cause large variance in accuracy results, such as those in Decision Tree Classifier model in repeated runs.</a:t>
            </a:r>
          </a:p>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We likely need more data to determine the best model.</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207203" y="1758551"/>
            <a:ext cx="5078408" cy="3340898"/>
          </a:xfrm>
          <a:prstGeom prst="rect">
            <a:avLst/>
          </a:prstGeom>
        </p:spPr>
      </p:pic>
    </p:spTree>
    <p:extLst>
      <p:ext uri="{BB962C8B-B14F-4D97-AF65-F5344CB8AC3E}">
        <p14:creationId xmlns:p14="http://schemas.microsoft.com/office/powerpoint/2010/main" val="2459446073"/>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447800"/>
            <a:ext cx="3603869" cy="3811588"/>
          </a:xfrm>
          <a:prstGeom prst="rect">
            <a:avLst/>
          </a:prstGeom>
        </p:spPr>
        <p:txBody>
          <a:bodyPr>
            <a:noAutofit/>
          </a:bodyPr>
          <a:lstStyle/>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The models predicted 12 successful landings when the true label was successful landing.</a:t>
            </a:r>
          </a:p>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The models predicted 3 unsuccessful landings when the true label was unsuccessful landing.</a:t>
            </a:r>
          </a:p>
          <a:p>
            <a:pPr>
              <a:lnSpc>
                <a:spcPct val="100000"/>
              </a:lnSpc>
              <a:spcBef>
                <a:spcPts val="1400"/>
              </a:spcBef>
            </a:pPr>
            <a:r>
              <a:rPr lang="en-US" sz="2400" dirty="0">
                <a:solidFill>
                  <a:srgbClr val="1C7DDB"/>
                </a:solidFill>
                <a:latin typeface="Calibri" panose="020F0502020204030204" pitchFamily="34" charset="0"/>
                <a:cs typeface="Calibri" panose="020F0502020204030204" pitchFamily="34" charset="0"/>
              </a:rPr>
              <a:t>The models predicted 3 successful landings when the true label was unsuccessful landings (false positives</a:t>
            </a:r>
            <a:r>
              <a:rPr lang="en-US" sz="2400" dirty="0" smtClean="0">
                <a:solidFill>
                  <a:srgbClr val="1C7DDB"/>
                </a:solidFill>
                <a:latin typeface="Calibri" panose="020F0502020204030204" pitchFamily="34" charset="0"/>
                <a:cs typeface="Calibri" panose="020F0502020204030204" pitchFamily="34" charset="0"/>
              </a:rPr>
              <a:t>).</a:t>
            </a:r>
            <a:endParaRPr lang="en-US" sz="2400" dirty="0">
              <a:solidFill>
                <a:srgbClr val="1C7DDB"/>
              </a:solidFill>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851962" y="1831318"/>
            <a:ext cx="5606009" cy="4037670"/>
          </a:xfrm>
          <a:prstGeom prst="rect">
            <a:avLst/>
          </a:prstGeom>
        </p:spPr>
      </p:pic>
    </p:spTree>
    <p:extLst>
      <p:ext uri="{BB962C8B-B14F-4D97-AF65-F5344CB8AC3E}">
        <p14:creationId xmlns:p14="http://schemas.microsoft.com/office/powerpoint/2010/main" val="3645034231"/>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78280"/>
            <a:ext cx="10515600" cy="4748112"/>
          </a:xfrm>
          <a:prstGeom prst="rect">
            <a:avLst/>
          </a:prstGeom>
        </p:spPr>
        <p:txBody>
          <a:bodyPr>
            <a:normAutofit lnSpcReduction="10000"/>
          </a:bodyPr>
          <a:lstStyle/>
          <a:p>
            <a:pPr marL="354965" indent="-342900">
              <a:lnSpc>
                <a:spcPct val="100000"/>
              </a:lnSpc>
              <a:spcBef>
                <a:spcPts val="490"/>
              </a:spcBef>
              <a:buClr>
                <a:schemeClr val="accent1"/>
              </a:buClr>
              <a:tabLst>
                <a:tab pos="196215" algn="l"/>
              </a:tabLst>
            </a:pPr>
            <a:r>
              <a:rPr lang="en-US" sz="2400" dirty="0">
                <a:solidFill>
                  <a:srgbClr val="1C7DDB"/>
                </a:solidFill>
                <a:latin typeface="Calibri" panose="020F0502020204030204" pitchFamily="34" charset="0"/>
                <a:cs typeface="Calibri" panose="020F0502020204030204" pitchFamily="34" charset="0"/>
              </a:rPr>
              <a:t>Our </a:t>
            </a:r>
            <a:r>
              <a:rPr lang="en-US" sz="2400" spc="-5" dirty="0">
                <a:solidFill>
                  <a:srgbClr val="1C7DDB"/>
                </a:solidFill>
                <a:latin typeface="Calibri" panose="020F0502020204030204" pitchFamily="34" charset="0"/>
                <a:cs typeface="Calibri" panose="020F0502020204030204" pitchFamily="34" charset="0"/>
              </a:rPr>
              <a:t>task: </a:t>
            </a:r>
            <a:r>
              <a:rPr lang="en-US" sz="2400" spc="-20" dirty="0">
                <a:solidFill>
                  <a:srgbClr val="1C7DDB"/>
                </a:solidFill>
                <a:latin typeface="Calibri" panose="020F0502020204030204" pitchFamily="34" charset="0"/>
                <a:cs typeface="Calibri" panose="020F0502020204030204" pitchFamily="34" charset="0"/>
              </a:rPr>
              <a:t>to develop </a:t>
            </a:r>
            <a:r>
              <a:rPr lang="en-US" sz="2400" dirty="0">
                <a:solidFill>
                  <a:srgbClr val="1C7DDB"/>
                </a:solidFill>
                <a:latin typeface="Calibri" panose="020F0502020204030204" pitchFamily="34" charset="0"/>
                <a:cs typeface="Calibri" panose="020F0502020204030204" pitchFamily="34" charset="0"/>
              </a:rPr>
              <a:t>a machine learning model </a:t>
            </a:r>
            <a:r>
              <a:rPr lang="en-US" sz="2400" spc="-25" dirty="0">
                <a:solidFill>
                  <a:srgbClr val="1C7DDB"/>
                </a:solidFill>
                <a:latin typeface="Calibri" panose="020F0502020204030204" pitchFamily="34" charset="0"/>
                <a:cs typeface="Calibri" panose="020F0502020204030204" pitchFamily="34" charset="0"/>
              </a:rPr>
              <a:t>for </a:t>
            </a:r>
            <a:r>
              <a:rPr lang="en-US" sz="2400" dirty="0">
                <a:solidFill>
                  <a:srgbClr val="1C7DDB"/>
                </a:solidFill>
                <a:latin typeface="Calibri" panose="020F0502020204030204" pitchFamily="34" charset="0"/>
                <a:cs typeface="Calibri" panose="020F0502020204030204" pitchFamily="34" charset="0"/>
              </a:rPr>
              <a:t>Space Y who </a:t>
            </a:r>
            <a:r>
              <a:rPr lang="en-US" sz="2400" spc="-20" dirty="0">
                <a:solidFill>
                  <a:srgbClr val="1C7DDB"/>
                </a:solidFill>
                <a:latin typeface="Calibri" panose="020F0502020204030204" pitchFamily="34" charset="0"/>
                <a:cs typeface="Calibri" panose="020F0502020204030204" pitchFamily="34" charset="0"/>
              </a:rPr>
              <a:t>wants to </a:t>
            </a:r>
            <a:r>
              <a:rPr lang="en-US" sz="2400" spc="-5" dirty="0">
                <a:solidFill>
                  <a:srgbClr val="1C7DDB"/>
                </a:solidFill>
                <a:latin typeface="Calibri" panose="020F0502020204030204" pitchFamily="34" charset="0"/>
                <a:cs typeface="Calibri" panose="020F0502020204030204" pitchFamily="34" charset="0"/>
              </a:rPr>
              <a:t>bid </a:t>
            </a:r>
            <a:r>
              <a:rPr lang="en-US" sz="2400" spc="-20" dirty="0">
                <a:solidFill>
                  <a:srgbClr val="1C7DDB"/>
                </a:solidFill>
                <a:latin typeface="Calibri" panose="020F0502020204030204" pitchFamily="34" charset="0"/>
                <a:cs typeface="Calibri" panose="020F0502020204030204" pitchFamily="34" charset="0"/>
              </a:rPr>
              <a:t>against</a:t>
            </a:r>
            <a:r>
              <a:rPr lang="en-US" sz="2400" spc="-70"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SpaceX</a:t>
            </a:r>
          </a:p>
          <a:p>
            <a:pPr marL="354965" indent="-342900">
              <a:lnSpc>
                <a:spcPct val="100000"/>
              </a:lnSpc>
              <a:spcBef>
                <a:spcPts val="395"/>
              </a:spcBef>
              <a:buClr>
                <a:schemeClr val="accent1"/>
              </a:buClr>
              <a:tabLst>
                <a:tab pos="196215" algn="l"/>
              </a:tabLst>
            </a:pPr>
            <a:r>
              <a:rPr lang="en-US" sz="2400" spc="-5" dirty="0">
                <a:solidFill>
                  <a:srgbClr val="1C7DDB"/>
                </a:solidFill>
                <a:latin typeface="Calibri" panose="020F0502020204030204" pitchFamily="34" charset="0"/>
                <a:cs typeface="Calibri" panose="020F0502020204030204" pitchFamily="34" charset="0"/>
              </a:rPr>
              <a:t>The goal </a:t>
            </a:r>
            <a:r>
              <a:rPr lang="en-US" sz="2400" dirty="0">
                <a:solidFill>
                  <a:srgbClr val="1C7DDB"/>
                </a:solidFill>
                <a:latin typeface="Calibri" panose="020F0502020204030204" pitchFamily="34" charset="0"/>
                <a:cs typeface="Calibri" panose="020F0502020204030204" pitchFamily="34" charset="0"/>
              </a:rPr>
              <a:t>of </a:t>
            </a:r>
            <a:r>
              <a:rPr lang="en-US" sz="2400" spc="-5" dirty="0">
                <a:solidFill>
                  <a:srgbClr val="1C7DDB"/>
                </a:solidFill>
                <a:latin typeface="Calibri" panose="020F0502020204030204" pitchFamily="34" charset="0"/>
                <a:cs typeface="Calibri" panose="020F0502020204030204" pitchFamily="34" charset="0"/>
              </a:rPr>
              <a:t>model is </a:t>
            </a:r>
            <a:r>
              <a:rPr lang="en-US" sz="2400" spc="-20" dirty="0">
                <a:solidFill>
                  <a:srgbClr val="1C7DDB"/>
                </a:solidFill>
                <a:latin typeface="Calibri" panose="020F0502020204030204" pitchFamily="34" charset="0"/>
                <a:cs typeface="Calibri" panose="020F0502020204030204" pitchFamily="34" charset="0"/>
              </a:rPr>
              <a:t>to </a:t>
            </a:r>
            <a:r>
              <a:rPr lang="en-US" sz="2400" spc="-5" dirty="0">
                <a:solidFill>
                  <a:srgbClr val="1C7DDB"/>
                </a:solidFill>
                <a:latin typeface="Calibri" panose="020F0502020204030204" pitchFamily="34" charset="0"/>
                <a:cs typeface="Calibri" panose="020F0502020204030204" pitchFamily="34" charset="0"/>
              </a:rPr>
              <a:t>predict when </a:t>
            </a:r>
            <a:r>
              <a:rPr lang="en-US" sz="2400" spc="-15" dirty="0">
                <a:solidFill>
                  <a:srgbClr val="1C7DDB"/>
                </a:solidFill>
                <a:latin typeface="Calibri" panose="020F0502020204030204" pitchFamily="34" charset="0"/>
                <a:cs typeface="Calibri" panose="020F0502020204030204" pitchFamily="34" charset="0"/>
              </a:rPr>
              <a:t>Stage </a:t>
            </a:r>
            <a:r>
              <a:rPr lang="en-US" sz="2400" dirty="0">
                <a:solidFill>
                  <a:srgbClr val="1C7DDB"/>
                </a:solidFill>
                <a:latin typeface="Calibri" panose="020F0502020204030204" pitchFamily="34" charset="0"/>
                <a:cs typeface="Calibri" panose="020F0502020204030204" pitchFamily="34" charset="0"/>
              </a:rPr>
              <a:t>1 </a:t>
            </a:r>
            <a:r>
              <a:rPr lang="en-US" sz="2400" spc="-5" dirty="0">
                <a:solidFill>
                  <a:srgbClr val="1C7DDB"/>
                </a:solidFill>
                <a:latin typeface="Calibri" panose="020F0502020204030204" pitchFamily="34" charset="0"/>
                <a:cs typeface="Calibri" panose="020F0502020204030204" pitchFamily="34" charset="0"/>
              </a:rPr>
              <a:t>will successfully </a:t>
            </a:r>
            <a:r>
              <a:rPr lang="en-US" sz="2400" dirty="0">
                <a:solidFill>
                  <a:srgbClr val="1C7DDB"/>
                </a:solidFill>
                <a:latin typeface="Calibri" panose="020F0502020204030204" pitchFamily="34" charset="0"/>
                <a:cs typeface="Calibri" panose="020F0502020204030204" pitchFamily="34" charset="0"/>
              </a:rPr>
              <a:t>land </a:t>
            </a:r>
            <a:r>
              <a:rPr lang="en-US" sz="2400" spc="-20" dirty="0">
                <a:solidFill>
                  <a:srgbClr val="1C7DDB"/>
                </a:solidFill>
                <a:latin typeface="Calibri" panose="020F0502020204030204" pitchFamily="34" charset="0"/>
                <a:cs typeface="Calibri" panose="020F0502020204030204" pitchFamily="34" charset="0"/>
              </a:rPr>
              <a:t>to </a:t>
            </a:r>
            <a:r>
              <a:rPr lang="en-US" sz="2400" spc="-35" dirty="0">
                <a:solidFill>
                  <a:srgbClr val="1C7DDB"/>
                </a:solidFill>
                <a:latin typeface="Calibri" panose="020F0502020204030204" pitchFamily="34" charset="0"/>
                <a:cs typeface="Calibri" panose="020F0502020204030204" pitchFamily="34" charset="0"/>
              </a:rPr>
              <a:t>save </a:t>
            </a:r>
            <a:r>
              <a:rPr lang="en-US" sz="2400" spc="-5" dirty="0">
                <a:solidFill>
                  <a:srgbClr val="1C7DDB"/>
                </a:solidFill>
                <a:latin typeface="Calibri" panose="020F0502020204030204" pitchFamily="34" charset="0"/>
                <a:cs typeface="Calibri" panose="020F0502020204030204" pitchFamily="34" charset="0"/>
              </a:rPr>
              <a:t>~$100 million</a:t>
            </a:r>
            <a:r>
              <a:rPr lang="en-US" sz="2400" spc="-110"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USD</a:t>
            </a:r>
          </a:p>
          <a:p>
            <a:pPr marL="354965" indent="-342900">
              <a:lnSpc>
                <a:spcPct val="100000"/>
              </a:lnSpc>
              <a:spcBef>
                <a:spcPts val="409"/>
              </a:spcBef>
              <a:buClr>
                <a:schemeClr val="accent1"/>
              </a:buClr>
              <a:tabLst>
                <a:tab pos="196215" algn="l"/>
              </a:tabLst>
            </a:pPr>
            <a:r>
              <a:rPr lang="en-US" sz="2400" spc="-5" dirty="0">
                <a:solidFill>
                  <a:srgbClr val="1C7DDB"/>
                </a:solidFill>
                <a:latin typeface="Calibri" panose="020F0502020204030204" pitchFamily="34" charset="0"/>
                <a:cs typeface="Calibri" panose="020F0502020204030204" pitchFamily="34" charset="0"/>
              </a:rPr>
              <a:t>Used </a:t>
            </a:r>
            <a:r>
              <a:rPr lang="en-US" sz="2400" spc="-25" dirty="0">
                <a:solidFill>
                  <a:srgbClr val="1C7DDB"/>
                </a:solidFill>
                <a:latin typeface="Calibri" panose="020F0502020204030204" pitchFamily="34" charset="0"/>
                <a:cs typeface="Calibri" panose="020F0502020204030204" pitchFamily="34" charset="0"/>
              </a:rPr>
              <a:t>data </a:t>
            </a:r>
            <a:r>
              <a:rPr lang="en-US" sz="2400" spc="-20" dirty="0">
                <a:solidFill>
                  <a:srgbClr val="1C7DDB"/>
                </a:solidFill>
                <a:latin typeface="Calibri" panose="020F0502020204030204" pitchFamily="34" charset="0"/>
                <a:cs typeface="Calibri" panose="020F0502020204030204" pitchFamily="34" charset="0"/>
              </a:rPr>
              <a:t>from </a:t>
            </a:r>
            <a:r>
              <a:rPr lang="en-US" sz="2400" dirty="0">
                <a:solidFill>
                  <a:srgbClr val="1C7DDB"/>
                </a:solidFill>
                <a:latin typeface="Calibri" panose="020F0502020204030204" pitchFamily="34" charset="0"/>
                <a:cs typeface="Calibri" panose="020F0502020204030204" pitchFamily="34" charset="0"/>
              </a:rPr>
              <a:t>a </a:t>
            </a:r>
            <a:r>
              <a:rPr lang="en-US" sz="2400" spc="-5" dirty="0">
                <a:solidFill>
                  <a:srgbClr val="1C7DDB"/>
                </a:solidFill>
                <a:latin typeface="Calibri" panose="020F0502020204030204" pitchFamily="34" charset="0"/>
                <a:cs typeface="Calibri" panose="020F0502020204030204" pitchFamily="34" charset="0"/>
              </a:rPr>
              <a:t>public </a:t>
            </a:r>
            <a:r>
              <a:rPr lang="en-US" sz="2400" dirty="0">
                <a:solidFill>
                  <a:srgbClr val="1C7DDB"/>
                </a:solidFill>
                <a:latin typeface="Calibri" panose="020F0502020204030204" pitchFamily="34" charset="0"/>
                <a:cs typeface="Calibri" panose="020F0502020204030204" pitchFamily="34" charset="0"/>
              </a:rPr>
              <a:t>SpaceX API and </a:t>
            </a:r>
            <a:r>
              <a:rPr lang="en-US" sz="2400" spc="-5" dirty="0">
                <a:solidFill>
                  <a:srgbClr val="1C7DDB"/>
                </a:solidFill>
                <a:latin typeface="Calibri" panose="020F0502020204030204" pitchFamily="34" charset="0"/>
                <a:cs typeface="Calibri" panose="020F0502020204030204" pitchFamily="34" charset="0"/>
              </a:rPr>
              <a:t>web scraping </a:t>
            </a:r>
            <a:r>
              <a:rPr lang="en-US" sz="2400" dirty="0">
                <a:solidFill>
                  <a:srgbClr val="1C7DDB"/>
                </a:solidFill>
                <a:latin typeface="Calibri" panose="020F0502020204030204" pitchFamily="34" charset="0"/>
                <a:cs typeface="Calibri" panose="020F0502020204030204" pitchFamily="34" charset="0"/>
              </a:rPr>
              <a:t>SpaceX Wikipedia</a:t>
            </a:r>
            <a:r>
              <a:rPr lang="en-US" sz="2400" spc="-195"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page</a:t>
            </a:r>
            <a:endParaRPr lang="en-US" sz="2400" dirty="0">
              <a:solidFill>
                <a:srgbClr val="1C7DDB"/>
              </a:solidFill>
              <a:latin typeface="Calibri" panose="020F0502020204030204" pitchFamily="34" charset="0"/>
              <a:cs typeface="Calibri" panose="020F0502020204030204" pitchFamily="34" charset="0"/>
            </a:endParaRPr>
          </a:p>
          <a:p>
            <a:pPr marL="354965" indent="-342900">
              <a:lnSpc>
                <a:spcPct val="100000"/>
              </a:lnSpc>
              <a:spcBef>
                <a:spcPts val="400"/>
              </a:spcBef>
              <a:buClr>
                <a:schemeClr val="accent1"/>
              </a:buClr>
              <a:tabLst>
                <a:tab pos="196215" algn="l"/>
              </a:tabLst>
            </a:pPr>
            <a:r>
              <a:rPr lang="en-US" sz="2400" spc="-25" dirty="0">
                <a:solidFill>
                  <a:srgbClr val="1C7DDB"/>
                </a:solidFill>
                <a:latin typeface="Calibri" panose="020F0502020204030204" pitchFamily="34" charset="0"/>
                <a:cs typeface="Calibri" panose="020F0502020204030204" pitchFamily="34" charset="0"/>
              </a:rPr>
              <a:t>Created data </a:t>
            </a:r>
            <a:r>
              <a:rPr lang="en-US" sz="2400" spc="-5" dirty="0">
                <a:solidFill>
                  <a:srgbClr val="1C7DDB"/>
                </a:solidFill>
                <a:latin typeface="Calibri" panose="020F0502020204030204" pitchFamily="34" charset="0"/>
                <a:cs typeface="Calibri" panose="020F0502020204030204" pitchFamily="34" charset="0"/>
              </a:rPr>
              <a:t>labels </a:t>
            </a:r>
            <a:r>
              <a:rPr lang="en-US" sz="2400" dirty="0">
                <a:solidFill>
                  <a:srgbClr val="1C7DDB"/>
                </a:solidFill>
                <a:latin typeface="Calibri" panose="020F0502020204030204" pitchFamily="34" charset="0"/>
                <a:cs typeface="Calibri" panose="020F0502020204030204" pitchFamily="34" charset="0"/>
              </a:rPr>
              <a:t>and </a:t>
            </a:r>
            <a:r>
              <a:rPr lang="en-US" sz="2400" spc="-25" dirty="0">
                <a:solidFill>
                  <a:srgbClr val="1C7DDB"/>
                </a:solidFill>
                <a:latin typeface="Calibri" panose="020F0502020204030204" pitchFamily="34" charset="0"/>
                <a:cs typeface="Calibri" panose="020F0502020204030204" pitchFamily="34" charset="0"/>
              </a:rPr>
              <a:t>stored data into </a:t>
            </a:r>
            <a:r>
              <a:rPr lang="en-US" sz="2400" dirty="0">
                <a:solidFill>
                  <a:srgbClr val="1C7DDB"/>
                </a:solidFill>
                <a:latin typeface="Calibri" panose="020F0502020204030204" pitchFamily="34" charset="0"/>
                <a:cs typeface="Calibri" panose="020F0502020204030204" pitchFamily="34" charset="0"/>
              </a:rPr>
              <a:t>a </a:t>
            </a:r>
            <a:r>
              <a:rPr lang="en-US" sz="2400" spc="-5" dirty="0">
                <a:solidFill>
                  <a:srgbClr val="1C7DDB"/>
                </a:solidFill>
                <a:latin typeface="Calibri" panose="020F0502020204030204" pitchFamily="34" charset="0"/>
                <a:cs typeface="Calibri" panose="020F0502020204030204" pitchFamily="34" charset="0"/>
              </a:rPr>
              <a:t>DB2 SQL</a:t>
            </a:r>
            <a:r>
              <a:rPr lang="en-US" sz="2400" spc="-15"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database</a:t>
            </a:r>
            <a:endParaRPr lang="en-US" sz="2400" dirty="0">
              <a:solidFill>
                <a:srgbClr val="1C7DDB"/>
              </a:solidFill>
              <a:latin typeface="Calibri" panose="020F0502020204030204" pitchFamily="34" charset="0"/>
              <a:cs typeface="Calibri" panose="020F0502020204030204" pitchFamily="34" charset="0"/>
            </a:endParaRPr>
          </a:p>
          <a:p>
            <a:pPr marL="354965" indent="-342900">
              <a:lnSpc>
                <a:spcPct val="100000"/>
              </a:lnSpc>
              <a:spcBef>
                <a:spcPts val="395"/>
              </a:spcBef>
              <a:buClr>
                <a:schemeClr val="accent1"/>
              </a:buClr>
              <a:tabLst>
                <a:tab pos="196215" algn="l"/>
              </a:tabLst>
            </a:pPr>
            <a:r>
              <a:rPr lang="en-US" sz="2400" spc="-25" dirty="0">
                <a:solidFill>
                  <a:srgbClr val="1C7DDB"/>
                </a:solidFill>
                <a:latin typeface="Calibri" panose="020F0502020204030204" pitchFamily="34" charset="0"/>
                <a:cs typeface="Calibri" panose="020F0502020204030204" pitchFamily="34" charset="0"/>
              </a:rPr>
              <a:t>Created </a:t>
            </a:r>
            <a:r>
              <a:rPr lang="en-US" sz="2400" dirty="0">
                <a:solidFill>
                  <a:srgbClr val="1C7DDB"/>
                </a:solidFill>
                <a:latin typeface="Calibri" panose="020F0502020204030204" pitchFamily="34" charset="0"/>
                <a:cs typeface="Calibri" panose="020F0502020204030204" pitchFamily="34" charset="0"/>
              </a:rPr>
              <a:t>a </a:t>
            </a:r>
            <a:r>
              <a:rPr lang="en-US" sz="2400" spc="-5" dirty="0">
                <a:solidFill>
                  <a:srgbClr val="1C7DDB"/>
                </a:solidFill>
                <a:latin typeface="Calibri" panose="020F0502020204030204" pitchFamily="34" charset="0"/>
                <a:cs typeface="Calibri" panose="020F0502020204030204" pitchFamily="34" charset="0"/>
              </a:rPr>
              <a:t>dashboard </a:t>
            </a:r>
            <a:r>
              <a:rPr lang="en-US" sz="2400" spc="-25" dirty="0">
                <a:solidFill>
                  <a:srgbClr val="1C7DDB"/>
                </a:solidFill>
                <a:latin typeface="Calibri" panose="020F0502020204030204" pitchFamily="34" charset="0"/>
                <a:cs typeface="Calibri" panose="020F0502020204030204" pitchFamily="34" charset="0"/>
              </a:rPr>
              <a:t>for</a:t>
            </a:r>
            <a:r>
              <a:rPr lang="en-US" sz="2400" spc="-125" dirty="0">
                <a:solidFill>
                  <a:srgbClr val="1C7DDB"/>
                </a:solidFill>
                <a:latin typeface="Calibri" panose="020F0502020204030204" pitchFamily="34" charset="0"/>
                <a:cs typeface="Calibri" panose="020F0502020204030204" pitchFamily="34" charset="0"/>
              </a:rPr>
              <a:t> </a:t>
            </a:r>
            <a:r>
              <a:rPr lang="en-US" sz="2400" spc="-20" dirty="0">
                <a:solidFill>
                  <a:srgbClr val="1C7DDB"/>
                </a:solidFill>
                <a:latin typeface="Calibri" panose="020F0502020204030204" pitchFamily="34" charset="0"/>
                <a:cs typeface="Calibri" panose="020F0502020204030204" pitchFamily="34" charset="0"/>
              </a:rPr>
              <a:t>visualization</a:t>
            </a:r>
            <a:endParaRPr lang="en-US" sz="2400" dirty="0">
              <a:solidFill>
                <a:srgbClr val="1C7DDB"/>
              </a:solidFill>
              <a:latin typeface="Calibri" panose="020F0502020204030204" pitchFamily="34" charset="0"/>
              <a:cs typeface="Calibri" panose="020F0502020204030204" pitchFamily="34" charset="0"/>
            </a:endParaRPr>
          </a:p>
          <a:p>
            <a:pPr marL="354965" indent="-342900">
              <a:lnSpc>
                <a:spcPct val="100000"/>
              </a:lnSpc>
              <a:spcBef>
                <a:spcPts val="405"/>
              </a:spcBef>
              <a:buClr>
                <a:schemeClr val="accent1"/>
              </a:buClr>
              <a:tabLst>
                <a:tab pos="196215" algn="l"/>
              </a:tabLst>
            </a:pPr>
            <a:r>
              <a:rPr lang="en-US" sz="2400" spc="-50" dirty="0">
                <a:solidFill>
                  <a:srgbClr val="1C7DDB"/>
                </a:solidFill>
                <a:latin typeface="Calibri" panose="020F0502020204030204" pitchFamily="34" charset="0"/>
                <a:cs typeface="Calibri" panose="020F0502020204030204" pitchFamily="34" charset="0"/>
              </a:rPr>
              <a:t>We </a:t>
            </a:r>
            <a:r>
              <a:rPr lang="en-US" sz="2400" spc="-25" dirty="0">
                <a:solidFill>
                  <a:srgbClr val="1C7DDB"/>
                </a:solidFill>
                <a:latin typeface="Calibri" panose="020F0502020204030204" pitchFamily="34" charset="0"/>
                <a:cs typeface="Calibri" panose="020F0502020204030204" pitchFamily="34" charset="0"/>
              </a:rPr>
              <a:t>created </a:t>
            </a:r>
            <a:r>
              <a:rPr lang="en-US" sz="2400" dirty="0">
                <a:solidFill>
                  <a:srgbClr val="1C7DDB"/>
                </a:solidFill>
                <a:latin typeface="Calibri" panose="020F0502020204030204" pitchFamily="34" charset="0"/>
                <a:cs typeface="Calibri" panose="020F0502020204030204" pitchFamily="34" charset="0"/>
              </a:rPr>
              <a:t>a machine learning model </a:t>
            </a:r>
            <a:r>
              <a:rPr lang="en-US" sz="2400" spc="-5" dirty="0">
                <a:solidFill>
                  <a:srgbClr val="1C7DDB"/>
                </a:solidFill>
                <a:latin typeface="Calibri" panose="020F0502020204030204" pitchFamily="34" charset="0"/>
                <a:cs typeface="Calibri" panose="020F0502020204030204" pitchFamily="34" charset="0"/>
              </a:rPr>
              <a:t>with </a:t>
            </a:r>
            <a:r>
              <a:rPr lang="en-US" sz="2400" dirty="0">
                <a:solidFill>
                  <a:srgbClr val="1C7DDB"/>
                </a:solidFill>
                <a:latin typeface="Calibri" panose="020F0502020204030204" pitchFamily="34" charset="0"/>
                <a:cs typeface="Calibri" panose="020F0502020204030204" pitchFamily="34" charset="0"/>
              </a:rPr>
              <a:t>an </a:t>
            </a:r>
            <a:r>
              <a:rPr lang="en-US" sz="2400" spc="-5" dirty="0">
                <a:solidFill>
                  <a:srgbClr val="1C7DDB"/>
                </a:solidFill>
                <a:latin typeface="Calibri" panose="020F0502020204030204" pitchFamily="34" charset="0"/>
                <a:cs typeface="Calibri" panose="020F0502020204030204" pitchFamily="34" charset="0"/>
              </a:rPr>
              <a:t>accuracy of</a:t>
            </a:r>
            <a:r>
              <a:rPr lang="en-US" sz="2400" spc="-105" dirty="0">
                <a:solidFill>
                  <a:srgbClr val="1C7DDB"/>
                </a:solidFill>
                <a:latin typeface="Calibri" panose="020F0502020204030204" pitchFamily="34" charset="0"/>
                <a:cs typeface="Calibri" panose="020F0502020204030204" pitchFamily="34" charset="0"/>
              </a:rPr>
              <a:t> </a:t>
            </a:r>
            <a:r>
              <a:rPr lang="en-US" sz="2400" dirty="0">
                <a:solidFill>
                  <a:srgbClr val="1C7DDB"/>
                </a:solidFill>
                <a:latin typeface="Calibri" panose="020F0502020204030204" pitchFamily="34" charset="0"/>
                <a:cs typeface="Calibri" panose="020F0502020204030204" pitchFamily="34" charset="0"/>
              </a:rPr>
              <a:t>83%</a:t>
            </a:r>
          </a:p>
          <a:p>
            <a:pPr marL="354965" marR="276860" indent="-342900">
              <a:lnSpc>
                <a:spcPts val="2160"/>
              </a:lnSpc>
              <a:spcBef>
                <a:spcPts val="635"/>
              </a:spcBef>
              <a:buClr>
                <a:schemeClr val="accent1"/>
              </a:buClr>
              <a:tabLst>
                <a:tab pos="196215" algn="l"/>
              </a:tabLst>
            </a:pPr>
            <a:r>
              <a:rPr lang="en-US" sz="2400" spc="-5" dirty="0" err="1" smtClean="0">
                <a:solidFill>
                  <a:srgbClr val="1C7DDB"/>
                </a:solidFill>
                <a:latin typeface="Calibri" panose="020F0502020204030204" pitchFamily="34" charset="0"/>
                <a:cs typeface="Calibri" panose="020F0502020204030204" pitchFamily="34" charset="0"/>
              </a:rPr>
              <a:t>Mr</a:t>
            </a:r>
            <a:r>
              <a:rPr lang="en-US" sz="2400" spc="-5" dirty="0" smtClean="0">
                <a:solidFill>
                  <a:srgbClr val="1C7DDB"/>
                </a:solidFill>
                <a:latin typeface="Calibri" panose="020F0502020204030204" pitchFamily="34" charset="0"/>
                <a:cs typeface="Calibri" panose="020F0502020204030204" pitchFamily="34" charset="0"/>
              </a:rPr>
              <a:t> X</a:t>
            </a:r>
            <a:r>
              <a:rPr lang="en-US" sz="2400" dirty="0" smtClean="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of </a:t>
            </a:r>
            <a:r>
              <a:rPr lang="en-US" sz="2400" dirty="0" err="1" smtClean="0">
                <a:solidFill>
                  <a:srgbClr val="1C7DDB"/>
                </a:solidFill>
                <a:latin typeface="Calibri" panose="020F0502020204030204" pitchFamily="34" charset="0"/>
                <a:cs typeface="Calibri" panose="020F0502020204030204" pitchFamily="34" charset="0"/>
              </a:rPr>
              <a:t>Space_company</a:t>
            </a:r>
            <a:r>
              <a:rPr lang="en-US" sz="2400" dirty="0" smtClean="0">
                <a:solidFill>
                  <a:srgbClr val="1C7DDB"/>
                </a:solidFill>
                <a:latin typeface="Calibri" panose="020F0502020204030204" pitchFamily="34" charset="0"/>
                <a:cs typeface="Calibri" panose="020F0502020204030204" pitchFamily="34" charset="0"/>
              </a:rPr>
              <a:t> </a:t>
            </a:r>
            <a:r>
              <a:rPr lang="en-US" sz="2400" spc="-5" dirty="0" smtClean="0">
                <a:solidFill>
                  <a:srgbClr val="1C7DDB"/>
                </a:solidFill>
                <a:latin typeface="Calibri" panose="020F0502020204030204" pitchFamily="34" charset="0"/>
                <a:cs typeface="Calibri" panose="020F0502020204030204" pitchFamily="34" charset="0"/>
              </a:rPr>
              <a:t>can </a:t>
            </a:r>
            <a:r>
              <a:rPr lang="en-US" sz="2400" spc="-5" dirty="0">
                <a:solidFill>
                  <a:srgbClr val="1C7DDB"/>
                </a:solidFill>
                <a:latin typeface="Calibri" panose="020F0502020204030204" pitchFamily="34" charset="0"/>
                <a:cs typeface="Calibri" panose="020F0502020204030204" pitchFamily="34" charset="0"/>
              </a:rPr>
              <a:t>use </a:t>
            </a:r>
            <a:r>
              <a:rPr lang="en-US" sz="2400" dirty="0">
                <a:solidFill>
                  <a:srgbClr val="1C7DDB"/>
                </a:solidFill>
                <a:latin typeface="Calibri" panose="020F0502020204030204" pitchFamily="34" charset="0"/>
                <a:cs typeface="Calibri" panose="020F0502020204030204" pitchFamily="34" charset="0"/>
              </a:rPr>
              <a:t>this model </a:t>
            </a:r>
            <a:r>
              <a:rPr lang="en-US" sz="2400" spc="-20" dirty="0">
                <a:solidFill>
                  <a:srgbClr val="1C7DDB"/>
                </a:solidFill>
                <a:latin typeface="Calibri" panose="020F0502020204030204" pitchFamily="34" charset="0"/>
                <a:cs typeface="Calibri" panose="020F0502020204030204" pitchFamily="34" charset="0"/>
              </a:rPr>
              <a:t>to </a:t>
            </a:r>
            <a:r>
              <a:rPr lang="en-US" sz="2400" spc="-5" dirty="0">
                <a:solidFill>
                  <a:srgbClr val="1C7DDB"/>
                </a:solidFill>
                <a:latin typeface="Calibri" panose="020F0502020204030204" pitchFamily="34" charset="0"/>
                <a:cs typeface="Calibri" panose="020F0502020204030204" pitchFamily="34" charset="0"/>
              </a:rPr>
              <a:t>predict with </a:t>
            </a:r>
            <a:r>
              <a:rPr lang="en-US" sz="2400" spc="-20" dirty="0">
                <a:solidFill>
                  <a:srgbClr val="1C7DDB"/>
                </a:solidFill>
                <a:latin typeface="Calibri" panose="020F0502020204030204" pitchFamily="34" charset="0"/>
                <a:cs typeface="Calibri" panose="020F0502020204030204" pitchFamily="34" charset="0"/>
              </a:rPr>
              <a:t>relatively </a:t>
            </a:r>
            <a:r>
              <a:rPr lang="en-US" sz="2400" spc="-5" dirty="0">
                <a:solidFill>
                  <a:srgbClr val="1C7DDB"/>
                </a:solidFill>
                <a:latin typeface="Calibri" panose="020F0502020204030204" pitchFamily="34" charset="0"/>
                <a:cs typeface="Calibri" panose="020F0502020204030204" pitchFamily="34" charset="0"/>
              </a:rPr>
              <a:t>high accuracy whether </a:t>
            </a:r>
            <a:r>
              <a:rPr lang="en-US" sz="2400" dirty="0">
                <a:solidFill>
                  <a:srgbClr val="1C7DDB"/>
                </a:solidFill>
                <a:latin typeface="Calibri" panose="020F0502020204030204" pitchFamily="34" charset="0"/>
                <a:cs typeface="Calibri" panose="020F0502020204030204" pitchFamily="34" charset="0"/>
              </a:rPr>
              <a:t>a  launch </a:t>
            </a:r>
            <a:r>
              <a:rPr lang="en-US" sz="2400" spc="-5" dirty="0">
                <a:solidFill>
                  <a:srgbClr val="1C7DDB"/>
                </a:solidFill>
                <a:latin typeface="Calibri" panose="020F0502020204030204" pitchFamily="34" charset="0"/>
                <a:cs typeface="Calibri" panose="020F0502020204030204" pitchFamily="34" charset="0"/>
              </a:rPr>
              <a:t>will </a:t>
            </a:r>
            <a:r>
              <a:rPr lang="en-US" sz="2400" spc="-35" dirty="0">
                <a:solidFill>
                  <a:srgbClr val="1C7DDB"/>
                </a:solidFill>
                <a:latin typeface="Calibri" panose="020F0502020204030204" pitchFamily="34" charset="0"/>
                <a:cs typeface="Calibri" panose="020F0502020204030204" pitchFamily="34" charset="0"/>
              </a:rPr>
              <a:t>have </a:t>
            </a:r>
            <a:r>
              <a:rPr lang="en-US" sz="2400" dirty="0">
                <a:solidFill>
                  <a:srgbClr val="1C7DDB"/>
                </a:solidFill>
                <a:latin typeface="Calibri" panose="020F0502020204030204" pitchFamily="34" charset="0"/>
                <a:cs typeface="Calibri" panose="020F0502020204030204" pitchFamily="34" charset="0"/>
              </a:rPr>
              <a:t>a </a:t>
            </a:r>
            <a:r>
              <a:rPr lang="en-US" sz="2400" spc="-5" dirty="0">
                <a:solidFill>
                  <a:srgbClr val="1C7DDB"/>
                </a:solidFill>
                <a:latin typeface="Calibri" panose="020F0502020204030204" pitchFamily="34" charset="0"/>
                <a:cs typeface="Calibri" panose="020F0502020204030204" pitchFamily="34" charset="0"/>
              </a:rPr>
              <a:t>successful </a:t>
            </a:r>
            <a:r>
              <a:rPr lang="en-US" sz="2400" spc="-20" dirty="0">
                <a:solidFill>
                  <a:srgbClr val="1C7DDB"/>
                </a:solidFill>
                <a:latin typeface="Calibri" panose="020F0502020204030204" pitchFamily="34" charset="0"/>
                <a:cs typeface="Calibri" panose="020F0502020204030204" pitchFamily="34" charset="0"/>
              </a:rPr>
              <a:t>Stage </a:t>
            </a:r>
            <a:r>
              <a:rPr lang="en-US" sz="2400" dirty="0">
                <a:solidFill>
                  <a:srgbClr val="1C7DDB"/>
                </a:solidFill>
                <a:latin typeface="Calibri" panose="020F0502020204030204" pitchFamily="34" charset="0"/>
                <a:cs typeface="Calibri" panose="020F0502020204030204" pitchFamily="34" charset="0"/>
              </a:rPr>
              <a:t>1 landing </a:t>
            </a:r>
            <a:r>
              <a:rPr lang="en-US" sz="2400" spc="-25" dirty="0">
                <a:solidFill>
                  <a:srgbClr val="1C7DDB"/>
                </a:solidFill>
                <a:latin typeface="Calibri" panose="020F0502020204030204" pitchFamily="34" charset="0"/>
                <a:cs typeface="Calibri" panose="020F0502020204030204" pitchFamily="34" charset="0"/>
              </a:rPr>
              <a:t>before </a:t>
            </a:r>
            <a:r>
              <a:rPr lang="en-US" sz="2400" dirty="0">
                <a:solidFill>
                  <a:srgbClr val="1C7DDB"/>
                </a:solidFill>
                <a:latin typeface="Calibri" panose="020F0502020204030204" pitchFamily="34" charset="0"/>
                <a:cs typeface="Calibri" panose="020F0502020204030204" pitchFamily="34" charset="0"/>
              </a:rPr>
              <a:t>launch </a:t>
            </a:r>
            <a:r>
              <a:rPr lang="en-US" sz="2400" spc="-20" dirty="0">
                <a:solidFill>
                  <a:srgbClr val="1C7DDB"/>
                </a:solidFill>
                <a:latin typeface="Calibri" panose="020F0502020204030204" pitchFamily="34" charset="0"/>
                <a:cs typeface="Calibri" panose="020F0502020204030204" pitchFamily="34" charset="0"/>
              </a:rPr>
              <a:t>to </a:t>
            </a:r>
            <a:r>
              <a:rPr lang="en-US" sz="2400" spc="-5" dirty="0">
                <a:solidFill>
                  <a:srgbClr val="1C7DDB"/>
                </a:solidFill>
                <a:latin typeface="Calibri" panose="020F0502020204030204" pitchFamily="34" charset="0"/>
                <a:cs typeface="Calibri" panose="020F0502020204030204" pitchFamily="34" charset="0"/>
              </a:rPr>
              <a:t>determine whether </a:t>
            </a:r>
            <a:r>
              <a:rPr lang="en-US" sz="2400" dirty="0">
                <a:solidFill>
                  <a:srgbClr val="1C7DDB"/>
                </a:solidFill>
                <a:latin typeface="Calibri" panose="020F0502020204030204" pitchFamily="34" charset="0"/>
                <a:cs typeface="Calibri" panose="020F0502020204030204" pitchFamily="34" charset="0"/>
              </a:rPr>
              <a:t>the launch  </a:t>
            </a:r>
            <a:r>
              <a:rPr lang="en-US" sz="2400" spc="-5" dirty="0">
                <a:solidFill>
                  <a:srgbClr val="1C7DDB"/>
                </a:solidFill>
                <a:latin typeface="Calibri" panose="020F0502020204030204" pitchFamily="34" charset="0"/>
                <a:cs typeface="Calibri" panose="020F0502020204030204" pitchFamily="34" charset="0"/>
              </a:rPr>
              <a:t>should be </a:t>
            </a:r>
            <a:r>
              <a:rPr lang="en-US" sz="2400" dirty="0">
                <a:solidFill>
                  <a:srgbClr val="1C7DDB"/>
                </a:solidFill>
                <a:latin typeface="Calibri" panose="020F0502020204030204" pitchFamily="34" charset="0"/>
                <a:cs typeface="Calibri" panose="020F0502020204030204" pitchFamily="34" charset="0"/>
              </a:rPr>
              <a:t>made </a:t>
            </a:r>
            <a:r>
              <a:rPr lang="en-US" sz="2400" spc="-5" dirty="0">
                <a:solidFill>
                  <a:srgbClr val="1C7DDB"/>
                </a:solidFill>
                <a:latin typeface="Calibri" panose="020F0502020204030204" pitchFamily="34" charset="0"/>
                <a:cs typeface="Calibri" panose="020F0502020204030204" pitchFamily="34" charset="0"/>
              </a:rPr>
              <a:t>or</a:t>
            </a:r>
            <a:r>
              <a:rPr lang="en-US" sz="2400" spc="-105"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not</a:t>
            </a:r>
            <a:endParaRPr lang="en-US" sz="2400" dirty="0">
              <a:solidFill>
                <a:srgbClr val="1C7DDB"/>
              </a:solidFill>
              <a:latin typeface="Calibri" panose="020F0502020204030204" pitchFamily="34" charset="0"/>
              <a:cs typeface="Calibri" panose="020F0502020204030204" pitchFamily="34" charset="0"/>
            </a:endParaRPr>
          </a:p>
          <a:p>
            <a:pPr marL="354965" marR="5080" indent="-342900">
              <a:lnSpc>
                <a:spcPts val="2200"/>
              </a:lnSpc>
              <a:spcBef>
                <a:spcPts val="605"/>
              </a:spcBef>
              <a:buClr>
                <a:schemeClr val="accent1"/>
              </a:buClr>
              <a:tabLst>
                <a:tab pos="196215" algn="l"/>
              </a:tabLst>
            </a:pPr>
            <a:r>
              <a:rPr lang="en-US" sz="2400" spc="-5" dirty="0">
                <a:solidFill>
                  <a:srgbClr val="1C7DDB"/>
                </a:solidFill>
                <a:latin typeface="Calibri" panose="020F0502020204030204" pitchFamily="34" charset="0"/>
                <a:cs typeface="Calibri" panose="020F0502020204030204" pitchFamily="34" charset="0"/>
              </a:rPr>
              <a:t>If possible </a:t>
            </a:r>
            <a:r>
              <a:rPr lang="en-US" sz="2400" spc="-20" dirty="0">
                <a:solidFill>
                  <a:srgbClr val="1C7DDB"/>
                </a:solidFill>
                <a:latin typeface="Calibri" panose="020F0502020204030204" pitchFamily="34" charset="0"/>
                <a:cs typeface="Calibri" panose="020F0502020204030204" pitchFamily="34" charset="0"/>
              </a:rPr>
              <a:t>more </a:t>
            </a:r>
            <a:r>
              <a:rPr lang="en-US" sz="2400" spc="-25" dirty="0">
                <a:solidFill>
                  <a:srgbClr val="1C7DDB"/>
                </a:solidFill>
                <a:latin typeface="Calibri" panose="020F0502020204030204" pitchFamily="34" charset="0"/>
                <a:cs typeface="Calibri" panose="020F0502020204030204" pitchFamily="34" charset="0"/>
              </a:rPr>
              <a:t>data </a:t>
            </a:r>
            <a:r>
              <a:rPr lang="en-US" sz="2400" spc="-5" dirty="0">
                <a:solidFill>
                  <a:srgbClr val="1C7DDB"/>
                </a:solidFill>
                <a:latin typeface="Calibri" panose="020F0502020204030204" pitchFamily="34" charset="0"/>
                <a:cs typeface="Calibri" panose="020F0502020204030204" pitchFamily="34" charset="0"/>
              </a:rPr>
              <a:t>should </a:t>
            </a:r>
            <a:r>
              <a:rPr lang="en-US" sz="2400" dirty="0">
                <a:solidFill>
                  <a:srgbClr val="1C7DDB"/>
                </a:solidFill>
                <a:latin typeface="Calibri" panose="020F0502020204030204" pitchFamily="34" charset="0"/>
                <a:cs typeface="Calibri" panose="020F0502020204030204" pitchFamily="34" charset="0"/>
              </a:rPr>
              <a:t>be </a:t>
            </a:r>
            <a:r>
              <a:rPr lang="en-US" sz="2400" spc="-5" dirty="0">
                <a:solidFill>
                  <a:srgbClr val="1C7DDB"/>
                </a:solidFill>
                <a:latin typeface="Calibri" panose="020F0502020204030204" pitchFamily="34" charset="0"/>
                <a:cs typeface="Calibri" panose="020F0502020204030204" pitchFamily="34" charset="0"/>
              </a:rPr>
              <a:t>collected </a:t>
            </a:r>
            <a:r>
              <a:rPr lang="en-US" sz="2400" spc="-20" dirty="0">
                <a:solidFill>
                  <a:srgbClr val="1C7DDB"/>
                </a:solidFill>
                <a:latin typeface="Calibri" panose="020F0502020204030204" pitchFamily="34" charset="0"/>
                <a:cs typeface="Calibri" panose="020F0502020204030204" pitchFamily="34" charset="0"/>
              </a:rPr>
              <a:t>to </a:t>
            </a:r>
            <a:r>
              <a:rPr lang="en-US" sz="2400" spc="-25" dirty="0">
                <a:solidFill>
                  <a:srgbClr val="1C7DDB"/>
                </a:solidFill>
                <a:latin typeface="Calibri" panose="020F0502020204030204" pitchFamily="34" charset="0"/>
                <a:cs typeface="Calibri" panose="020F0502020204030204" pitchFamily="34" charset="0"/>
              </a:rPr>
              <a:t>better </a:t>
            </a:r>
            <a:r>
              <a:rPr lang="en-US" sz="2400" spc="-5" dirty="0">
                <a:solidFill>
                  <a:srgbClr val="1C7DDB"/>
                </a:solidFill>
                <a:latin typeface="Calibri" panose="020F0502020204030204" pitchFamily="34" charset="0"/>
                <a:cs typeface="Calibri" panose="020F0502020204030204" pitchFamily="34" charset="0"/>
              </a:rPr>
              <a:t>determine </a:t>
            </a:r>
            <a:r>
              <a:rPr lang="en-US" sz="2400" dirty="0">
                <a:solidFill>
                  <a:srgbClr val="1C7DDB"/>
                </a:solidFill>
                <a:latin typeface="Calibri" panose="020F0502020204030204" pitchFamily="34" charset="0"/>
                <a:cs typeface="Calibri" panose="020F0502020204030204" pitchFamily="34" charset="0"/>
              </a:rPr>
              <a:t>the </a:t>
            </a:r>
            <a:r>
              <a:rPr lang="en-US" sz="2400" spc="-10" dirty="0">
                <a:solidFill>
                  <a:srgbClr val="1C7DDB"/>
                </a:solidFill>
                <a:latin typeface="Calibri" panose="020F0502020204030204" pitchFamily="34" charset="0"/>
                <a:cs typeface="Calibri" panose="020F0502020204030204" pitchFamily="34" charset="0"/>
              </a:rPr>
              <a:t>best </a:t>
            </a:r>
            <a:r>
              <a:rPr lang="en-US" sz="2400" dirty="0">
                <a:solidFill>
                  <a:srgbClr val="1C7DDB"/>
                </a:solidFill>
                <a:latin typeface="Calibri" panose="020F0502020204030204" pitchFamily="34" charset="0"/>
                <a:cs typeface="Calibri" panose="020F0502020204030204" pitchFamily="34" charset="0"/>
              </a:rPr>
              <a:t>machine learning model  and </a:t>
            </a:r>
            <a:r>
              <a:rPr lang="en-US" sz="2400" spc="-25" dirty="0">
                <a:solidFill>
                  <a:srgbClr val="1C7DDB"/>
                </a:solidFill>
                <a:latin typeface="Calibri" panose="020F0502020204030204" pitchFamily="34" charset="0"/>
                <a:cs typeface="Calibri" panose="020F0502020204030204" pitchFamily="34" charset="0"/>
              </a:rPr>
              <a:t>improve</a:t>
            </a:r>
            <a:r>
              <a:rPr lang="en-US" sz="2400" spc="-30" dirty="0">
                <a:solidFill>
                  <a:srgbClr val="1C7DDB"/>
                </a:solidFill>
                <a:latin typeface="Calibri" panose="020F0502020204030204" pitchFamily="34" charset="0"/>
                <a:cs typeface="Calibri" panose="020F0502020204030204" pitchFamily="34" charset="0"/>
              </a:rPr>
              <a:t> </a:t>
            </a:r>
            <a:r>
              <a:rPr lang="en-US" sz="2400" spc="-5" dirty="0">
                <a:solidFill>
                  <a:srgbClr val="1C7DDB"/>
                </a:solidFill>
                <a:latin typeface="Calibri" panose="020F0502020204030204" pitchFamily="34" charset="0"/>
                <a:cs typeface="Calibri" panose="020F0502020204030204" pitchFamily="34" charset="0"/>
              </a:rPr>
              <a:t>accuracy</a:t>
            </a:r>
            <a:endParaRPr lang="en-US" sz="2400" dirty="0">
              <a:solidFill>
                <a:srgbClr val="1C7DDB"/>
              </a:solidFill>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674235"/>
            <a:ext cx="10515600" cy="4351338"/>
          </a:xfrm>
          <a:prstGeom prst="rect">
            <a:avLst/>
          </a:prstGeom>
        </p:spPr>
        <p:txBody>
          <a:bodyPr>
            <a:normAutofit fontScale="92500" lnSpcReduction="10000"/>
          </a:bodyPr>
          <a:lstStyle/>
          <a:p>
            <a:pPr marL="12700">
              <a:lnSpc>
                <a:spcPct val="100000"/>
              </a:lnSpc>
              <a:spcBef>
                <a:spcPts val="1295"/>
              </a:spcBef>
            </a:pPr>
            <a:r>
              <a:rPr lang="en-IN" sz="2400" dirty="0">
                <a:solidFill>
                  <a:srgbClr val="0948CB"/>
                </a:solidFill>
                <a:uFill>
                  <a:solidFill>
                    <a:srgbClr val="404040"/>
                  </a:solidFill>
                </a:uFill>
                <a:latin typeface="Carlito"/>
                <a:cs typeface="Carlito"/>
              </a:rPr>
              <a:t>GitHub </a:t>
            </a:r>
            <a:r>
              <a:rPr lang="en-IN" sz="2400" spc="-10" dirty="0">
                <a:solidFill>
                  <a:srgbClr val="0948CB"/>
                </a:solidFill>
                <a:uFill>
                  <a:solidFill>
                    <a:srgbClr val="404040"/>
                  </a:solidFill>
                </a:uFill>
                <a:latin typeface="Carlito"/>
                <a:cs typeface="Carlito"/>
              </a:rPr>
              <a:t>repository</a:t>
            </a:r>
            <a:r>
              <a:rPr lang="en-IN" sz="2400" spc="-40" dirty="0">
                <a:solidFill>
                  <a:srgbClr val="0948CB"/>
                </a:solidFill>
                <a:uFill>
                  <a:solidFill>
                    <a:srgbClr val="404040"/>
                  </a:solidFill>
                </a:uFill>
                <a:latin typeface="Carlito"/>
                <a:cs typeface="Carlito"/>
              </a:rPr>
              <a:t> </a:t>
            </a:r>
            <a:r>
              <a:rPr lang="en-IN" sz="2400" spc="-5" dirty="0">
                <a:solidFill>
                  <a:srgbClr val="0948CB"/>
                </a:solidFill>
                <a:uFill>
                  <a:solidFill>
                    <a:srgbClr val="404040"/>
                  </a:solidFill>
                </a:uFill>
                <a:latin typeface="Carlito"/>
                <a:cs typeface="Carlito"/>
              </a:rPr>
              <a:t>url:</a:t>
            </a:r>
            <a:endParaRPr lang="en-IN" sz="2400" dirty="0">
              <a:solidFill>
                <a:srgbClr val="0948CB"/>
              </a:solidFill>
              <a:latin typeface="Carlito"/>
              <a:cs typeface="Carlito"/>
            </a:endParaRPr>
          </a:p>
          <a:p>
            <a:pPr marL="0" indent="0">
              <a:lnSpc>
                <a:spcPct val="100000"/>
              </a:lnSpc>
              <a:spcBef>
                <a:spcPts val="1200"/>
              </a:spcBef>
              <a:buNone/>
            </a:pPr>
            <a:r>
              <a:rPr lang="en-IN" sz="2400" u="heavy" spc="-10" dirty="0">
                <a:solidFill>
                  <a:srgbClr val="800080"/>
                </a:solidFill>
                <a:uFill>
                  <a:solidFill>
                    <a:srgbClr val="800080"/>
                  </a:solidFill>
                </a:uFill>
                <a:latin typeface="Carlito"/>
                <a:cs typeface="Carlito"/>
                <a:hlinkClick r:id="rId4"/>
              </a:rPr>
              <a:t>https://</a:t>
            </a:r>
            <a:r>
              <a:rPr lang="en-IN" sz="2400" u="heavy" spc="-10" dirty="0" smtClean="0">
                <a:solidFill>
                  <a:srgbClr val="800080"/>
                </a:solidFill>
                <a:uFill>
                  <a:solidFill>
                    <a:srgbClr val="800080"/>
                  </a:solidFill>
                </a:uFill>
                <a:latin typeface="Carlito"/>
                <a:cs typeface="Carlito"/>
                <a:hlinkClick r:id="rId4"/>
              </a:rPr>
              <a:t>github.com/SezhiyanP4597/IBM-data-science-Practice</a:t>
            </a:r>
            <a:endParaRPr lang="en-IN" sz="2400" u="heavy" spc="-10" dirty="0" smtClean="0">
              <a:solidFill>
                <a:srgbClr val="800080"/>
              </a:solidFill>
              <a:uFill>
                <a:solidFill>
                  <a:srgbClr val="800080"/>
                </a:solidFill>
              </a:uFill>
              <a:latin typeface="Carlito"/>
              <a:cs typeface="Carlito"/>
            </a:endParaRPr>
          </a:p>
          <a:p>
            <a:pPr marL="0" indent="0">
              <a:lnSpc>
                <a:spcPct val="100000"/>
              </a:lnSpc>
              <a:spcBef>
                <a:spcPts val="1200"/>
              </a:spcBef>
              <a:buNone/>
            </a:pPr>
            <a:endParaRPr lang="en-IN" sz="2000" dirty="0">
              <a:latin typeface="Carlito"/>
              <a:cs typeface="Carlito"/>
            </a:endParaRPr>
          </a:p>
          <a:p>
            <a:r>
              <a:rPr lang="en-IN" sz="2400" dirty="0" smtClean="0">
                <a:solidFill>
                  <a:srgbClr val="0948CB"/>
                </a:solidFill>
                <a:latin typeface="-apple-system"/>
              </a:rPr>
              <a:t>Instructors</a:t>
            </a:r>
            <a:r>
              <a:rPr lang="en-IN" sz="2400" dirty="0" smtClean="0">
                <a:solidFill>
                  <a:srgbClr val="1C7DDB"/>
                </a:solidFill>
                <a:latin typeface="-apple-system"/>
              </a:rPr>
              <a:t>:</a:t>
            </a:r>
          </a:p>
          <a:p>
            <a:r>
              <a:rPr lang="en-IN" sz="2400" dirty="0" smtClean="0">
                <a:solidFill>
                  <a:srgbClr val="1C7DDB"/>
                </a:solidFill>
                <a:latin typeface="-apple-system"/>
              </a:rPr>
              <a:t> </a:t>
            </a:r>
            <a:r>
              <a:rPr lang="en-IN" sz="2400" dirty="0" err="1">
                <a:solidFill>
                  <a:srgbClr val="1C7DDB"/>
                </a:solidFill>
                <a:latin typeface="-apple-system"/>
              </a:rPr>
              <a:t>Rav</a:t>
            </a:r>
            <a:r>
              <a:rPr lang="en-IN" sz="2400" dirty="0">
                <a:solidFill>
                  <a:srgbClr val="1C7DDB"/>
                </a:solidFill>
                <a:latin typeface="-apple-system"/>
              </a:rPr>
              <a:t> Ahuja, Alex </a:t>
            </a:r>
            <a:r>
              <a:rPr lang="en-IN" sz="2400" dirty="0" err="1">
                <a:solidFill>
                  <a:srgbClr val="1C7DDB"/>
                </a:solidFill>
                <a:latin typeface="-apple-system"/>
              </a:rPr>
              <a:t>Aklson</a:t>
            </a:r>
            <a:r>
              <a:rPr lang="en-IN" sz="2400" dirty="0">
                <a:solidFill>
                  <a:srgbClr val="1C7DDB"/>
                </a:solidFill>
                <a:latin typeface="-apple-system"/>
              </a:rPr>
              <a:t>, </a:t>
            </a:r>
            <a:r>
              <a:rPr lang="en-IN" sz="2400" dirty="0" err="1">
                <a:solidFill>
                  <a:srgbClr val="1C7DDB"/>
                </a:solidFill>
                <a:latin typeface="-apple-system"/>
              </a:rPr>
              <a:t>Aije</a:t>
            </a:r>
            <a:r>
              <a:rPr lang="en-IN" sz="2400" dirty="0">
                <a:solidFill>
                  <a:srgbClr val="1C7DDB"/>
                </a:solidFill>
                <a:latin typeface="-apple-system"/>
              </a:rPr>
              <a:t> </a:t>
            </a:r>
            <a:r>
              <a:rPr lang="en-IN" sz="2400" dirty="0" err="1">
                <a:solidFill>
                  <a:srgbClr val="1C7DDB"/>
                </a:solidFill>
                <a:latin typeface="-apple-system"/>
              </a:rPr>
              <a:t>Egwaikhide</a:t>
            </a:r>
            <a:r>
              <a:rPr lang="en-IN" sz="2400" dirty="0">
                <a:solidFill>
                  <a:srgbClr val="1C7DDB"/>
                </a:solidFill>
                <a:latin typeface="-apple-system"/>
              </a:rPr>
              <a:t>, Svetlana </a:t>
            </a:r>
            <a:r>
              <a:rPr lang="en-IN" sz="2400" dirty="0" err="1">
                <a:solidFill>
                  <a:srgbClr val="1C7DDB"/>
                </a:solidFill>
                <a:latin typeface="-apple-system"/>
              </a:rPr>
              <a:t>Levitan</a:t>
            </a:r>
            <a:r>
              <a:rPr lang="en-IN" sz="2400" dirty="0">
                <a:solidFill>
                  <a:srgbClr val="1C7DDB"/>
                </a:solidFill>
                <a:latin typeface="-apple-system"/>
              </a:rPr>
              <a:t>, Romeo </a:t>
            </a:r>
            <a:r>
              <a:rPr lang="en-IN" sz="2400" dirty="0" err="1">
                <a:solidFill>
                  <a:srgbClr val="1C7DDB"/>
                </a:solidFill>
                <a:latin typeface="-apple-system"/>
              </a:rPr>
              <a:t>Kienzler</a:t>
            </a:r>
            <a:r>
              <a:rPr lang="en-IN" sz="2400" dirty="0">
                <a:solidFill>
                  <a:srgbClr val="1C7DDB"/>
                </a:solidFill>
                <a:latin typeface="-apple-system"/>
              </a:rPr>
              <a:t>, </a:t>
            </a:r>
            <a:r>
              <a:rPr lang="en-IN" sz="2400" dirty="0" err="1">
                <a:solidFill>
                  <a:srgbClr val="1C7DDB"/>
                </a:solidFill>
                <a:latin typeface="-apple-system"/>
              </a:rPr>
              <a:t>Polong</a:t>
            </a:r>
            <a:r>
              <a:rPr lang="en-IN" sz="2400" dirty="0">
                <a:solidFill>
                  <a:srgbClr val="1C7DDB"/>
                </a:solidFill>
                <a:latin typeface="-apple-system"/>
              </a:rPr>
              <a:t> Lin, Joseph </a:t>
            </a:r>
            <a:r>
              <a:rPr lang="en-IN" sz="2400" dirty="0" err="1">
                <a:solidFill>
                  <a:srgbClr val="1C7DDB"/>
                </a:solidFill>
                <a:latin typeface="-apple-system"/>
              </a:rPr>
              <a:t>Santarcangelo</a:t>
            </a:r>
            <a:r>
              <a:rPr lang="en-IN" sz="2400" dirty="0">
                <a:solidFill>
                  <a:srgbClr val="1C7DDB"/>
                </a:solidFill>
                <a:latin typeface="-apple-system"/>
              </a:rPr>
              <a:t>, Azim </a:t>
            </a:r>
            <a:r>
              <a:rPr lang="en-IN" sz="2400" dirty="0" err="1">
                <a:solidFill>
                  <a:srgbClr val="1C7DDB"/>
                </a:solidFill>
                <a:latin typeface="-apple-system"/>
              </a:rPr>
              <a:t>Hirjani</a:t>
            </a:r>
            <a:r>
              <a:rPr lang="en-IN" sz="2400" dirty="0">
                <a:solidFill>
                  <a:srgbClr val="1C7DDB"/>
                </a:solidFill>
                <a:latin typeface="-apple-system"/>
              </a:rPr>
              <a:t>, </a:t>
            </a:r>
            <a:r>
              <a:rPr lang="en-IN" sz="2400" dirty="0" err="1">
                <a:solidFill>
                  <a:srgbClr val="1C7DDB"/>
                </a:solidFill>
                <a:latin typeface="-apple-system"/>
              </a:rPr>
              <a:t>Hima</a:t>
            </a:r>
            <a:r>
              <a:rPr lang="en-IN" sz="2400" dirty="0">
                <a:solidFill>
                  <a:srgbClr val="1C7DDB"/>
                </a:solidFill>
                <a:latin typeface="-apple-system"/>
              </a:rPr>
              <a:t> </a:t>
            </a:r>
            <a:r>
              <a:rPr lang="en-IN" sz="2400" dirty="0" err="1">
                <a:solidFill>
                  <a:srgbClr val="1C7DDB"/>
                </a:solidFill>
                <a:latin typeface="-apple-system"/>
              </a:rPr>
              <a:t>Vasudevan</a:t>
            </a:r>
            <a:r>
              <a:rPr lang="en-IN" sz="2400" dirty="0">
                <a:solidFill>
                  <a:srgbClr val="1C7DDB"/>
                </a:solidFill>
                <a:latin typeface="-apple-system"/>
              </a:rPr>
              <a:t>, </a:t>
            </a:r>
            <a:r>
              <a:rPr lang="en-IN" sz="2400" dirty="0" err="1">
                <a:solidFill>
                  <a:srgbClr val="1C7DDB"/>
                </a:solidFill>
                <a:latin typeface="-apple-system"/>
              </a:rPr>
              <a:t>Saishruthi</a:t>
            </a:r>
            <a:r>
              <a:rPr lang="en-IN" sz="2400" dirty="0">
                <a:solidFill>
                  <a:srgbClr val="1C7DDB"/>
                </a:solidFill>
                <a:latin typeface="-apple-system"/>
              </a:rPr>
              <a:t> </a:t>
            </a:r>
            <a:r>
              <a:rPr lang="en-IN" sz="2400" dirty="0" err="1">
                <a:solidFill>
                  <a:srgbClr val="1C7DDB"/>
                </a:solidFill>
                <a:latin typeface="-apple-system"/>
              </a:rPr>
              <a:t>Swaminathan</a:t>
            </a:r>
            <a:r>
              <a:rPr lang="en-IN" sz="2400" dirty="0">
                <a:solidFill>
                  <a:srgbClr val="1C7DDB"/>
                </a:solidFill>
                <a:latin typeface="-apple-system"/>
              </a:rPr>
              <a:t>, Saeed </a:t>
            </a:r>
            <a:r>
              <a:rPr lang="en-IN" sz="2400" dirty="0" err="1">
                <a:solidFill>
                  <a:srgbClr val="1C7DDB"/>
                </a:solidFill>
                <a:latin typeface="-apple-system"/>
              </a:rPr>
              <a:t>Aghabozorgi</a:t>
            </a:r>
            <a:r>
              <a:rPr lang="en-IN" sz="2400" dirty="0">
                <a:solidFill>
                  <a:srgbClr val="1C7DDB"/>
                </a:solidFill>
                <a:latin typeface="-apple-system"/>
              </a:rPr>
              <a:t>, Yan Luo</a:t>
            </a:r>
          </a:p>
          <a:p>
            <a:pPr marL="0" indent="0">
              <a:lnSpc>
                <a:spcPct val="100000"/>
              </a:lnSpc>
              <a:buNone/>
            </a:pPr>
            <a:endParaRPr lang="en-IN" sz="2400" dirty="0">
              <a:solidFill>
                <a:srgbClr val="1C7DDB"/>
              </a:solidFill>
              <a:latin typeface="Carlito"/>
              <a:cs typeface="Carlito"/>
            </a:endParaRPr>
          </a:p>
          <a:p>
            <a:pPr>
              <a:lnSpc>
                <a:spcPct val="100000"/>
              </a:lnSpc>
              <a:spcBef>
                <a:spcPts val="40"/>
              </a:spcBef>
            </a:pPr>
            <a:endParaRPr lang="en-IN" sz="2000" dirty="0">
              <a:solidFill>
                <a:srgbClr val="1C7DDB"/>
              </a:solidFill>
              <a:latin typeface="Carlito"/>
              <a:cs typeface="Carlito"/>
            </a:endParaRPr>
          </a:p>
          <a:p>
            <a:pPr marL="12700">
              <a:lnSpc>
                <a:spcPct val="100000"/>
              </a:lnSpc>
              <a:spcBef>
                <a:spcPts val="5"/>
              </a:spcBef>
            </a:pPr>
            <a:r>
              <a:rPr lang="en-IN" sz="2400" dirty="0">
                <a:solidFill>
                  <a:srgbClr val="0948CB"/>
                </a:solidFill>
                <a:uFill>
                  <a:solidFill>
                    <a:srgbClr val="404040"/>
                  </a:solidFill>
                </a:uFill>
                <a:latin typeface="Carlito"/>
                <a:cs typeface="Carlito"/>
              </a:rPr>
              <a:t>Special </a:t>
            </a:r>
            <a:r>
              <a:rPr lang="en-IN" sz="2400" spc="-15" dirty="0">
                <a:solidFill>
                  <a:srgbClr val="0948CB"/>
                </a:solidFill>
                <a:uFill>
                  <a:solidFill>
                    <a:srgbClr val="404040"/>
                  </a:solidFill>
                </a:uFill>
                <a:latin typeface="Carlito"/>
                <a:cs typeface="Carlito"/>
              </a:rPr>
              <a:t>Thanks </a:t>
            </a:r>
            <a:r>
              <a:rPr lang="en-IN" sz="2400" spc="-20" dirty="0">
                <a:solidFill>
                  <a:srgbClr val="0948CB"/>
                </a:solidFill>
                <a:uFill>
                  <a:solidFill>
                    <a:srgbClr val="404040"/>
                  </a:solidFill>
                </a:uFill>
                <a:latin typeface="Carlito"/>
                <a:cs typeface="Carlito"/>
              </a:rPr>
              <a:t>to </a:t>
            </a:r>
            <a:r>
              <a:rPr lang="en-IN" sz="2400" dirty="0">
                <a:solidFill>
                  <a:srgbClr val="0948CB"/>
                </a:solidFill>
                <a:uFill>
                  <a:solidFill>
                    <a:srgbClr val="404040"/>
                  </a:solidFill>
                </a:uFill>
                <a:latin typeface="Carlito"/>
                <a:cs typeface="Carlito"/>
              </a:rPr>
              <a:t>All </a:t>
            </a:r>
            <a:r>
              <a:rPr lang="en-IN" sz="2400" spc="-20" dirty="0">
                <a:solidFill>
                  <a:srgbClr val="0948CB"/>
                </a:solidFill>
                <a:uFill>
                  <a:solidFill>
                    <a:srgbClr val="404040"/>
                  </a:solidFill>
                </a:uFill>
                <a:latin typeface="Carlito"/>
                <a:cs typeface="Carlito"/>
              </a:rPr>
              <a:t>Instructors:</a:t>
            </a:r>
            <a:endParaRPr lang="en-IN" sz="2400" dirty="0">
              <a:solidFill>
                <a:srgbClr val="0948CB"/>
              </a:solidFill>
              <a:latin typeface="Carlito"/>
              <a:cs typeface="Carlito"/>
            </a:endParaRPr>
          </a:p>
          <a:p>
            <a:pPr marL="12700">
              <a:lnSpc>
                <a:spcPct val="100000"/>
              </a:lnSpc>
              <a:spcBef>
                <a:spcPts val="1200"/>
              </a:spcBef>
            </a:pPr>
            <a:r>
              <a:rPr lang="en-IN" sz="2400" u="heavy" spc="-20" dirty="0">
                <a:solidFill>
                  <a:srgbClr val="1C7DDB"/>
                </a:solidFill>
                <a:uFill>
                  <a:solidFill>
                    <a:srgbClr val="2996E1"/>
                  </a:solidFill>
                </a:uFill>
                <a:latin typeface="Carlito"/>
                <a:cs typeface="Carlito"/>
                <a:hlinkClick r:id="rId5"/>
              </a:rPr>
              <a:t>https://www.coursera.org/professional-certificates/ibm-data-science?#instructors</a:t>
            </a:r>
            <a:endParaRPr lang="en-IN" sz="2400" dirty="0">
              <a:solidFill>
                <a:srgbClr val="1C7DDB"/>
              </a:solidFill>
              <a:latin typeface="Carlito"/>
              <a:cs typeface="Carlito"/>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515600" cy="44447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indent="-229235">
              <a:lnSpc>
                <a:spcPct val="100000"/>
              </a:lnSpc>
              <a:spcBef>
                <a:spcPts val="600"/>
              </a:spcBef>
              <a:spcAft>
                <a:spcPts val="1200"/>
              </a:spcAft>
              <a:tabLst>
                <a:tab pos="240665" algn="l"/>
                <a:tab pos="241935" algn="l"/>
              </a:tabLst>
            </a:pPr>
            <a:r>
              <a:rPr lang="en-IN" sz="2200" spc="-35" dirty="0">
                <a:solidFill>
                  <a:srgbClr val="0B49CB"/>
                </a:solidFill>
                <a:latin typeface="Carlito"/>
                <a:cs typeface="Carlito"/>
              </a:rPr>
              <a:t>Data </a:t>
            </a:r>
            <a:r>
              <a:rPr lang="en-IN" sz="2200" spc="-20" dirty="0">
                <a:solidFill>
                  <a:srgbClr val="0B49CB"/>
                </a:solidFill>
                <a:latin typeface="Carlito"/>
                <a:cs typeface="Carlito"/>
              </a:rPr>
              <a:t>collection</a:t>
            </a:r>
            <a:r>
              <a:rPr lang="en-IN" sz="2200" spc="15" dirty="0">
                <a:solidFill>
                  <a:srgbClr val="0B49CB"/>
                </a:solidFill>
                <a:latin typeface="Carlito"/>
                <a:cs typeface="Carlito"/>
              </a:rPr>
              <a:t> </a:t>
            </a:r>
            <a:r>
              <a:rPr lang="en-IN" sz="2200" spc="-5" dirty="0">
                <a:solidFill>
                  <a:srgbClr val="0B49CB"/>
                </a:solidFill>
                <a:latin typeface="Carlito"/>
                <a:cs typeface="Carlito"/>
              </a:rPr>
              <a:t>methodology:</a:t>
            </a:r>
            <a:endParaRPr lang="en-IN" sz="2200" dirty="0">
              <a:solidFill>
                <a:srgbClr val="0B49CB"/>
              </a:solidFill>
              <a:latin typeface="Carlito"/>
              <a:cs typeface="Carlito"/>
            </a:endParaRPr>
          </a:p>
          <a:p>
            <a:pPr marL="755015" lvl="1" indent="-285750">
              <a:lnSpc>
                <a:spcPct val="100000"/>
              </a:lnSpc>
              <a:spcBef>
                <a:spcPts val="0"/>
              </a:spcBef>
              <a:spcAft>
                <a:spcPts val="1200"/>
              </a:spcAft>
              <a:buFont typeface="Courier New" panose="02070309020205020404" pitchFamily="49" charset="0"/>
              <a:buChar char="o"/>
              <a:tabLst>
                <a:tab pos="697865" algn="l"/>
                <a:tab pos="699135" algn="l"/>
              </a:tabLst>
            </a:pPr>
            <a:r>
              <a:rPr lang="en-IN" sz="1800" spc="-5" dirty="0">
                <a:solidFill>
                  <a:srgbClr val="0B49CB"/>
                </a:solidFill>
                <a:latin typeface="Carlito"/>
                <a:cs typeface="Carlito"/>
              </a:rPr>
              <a:t>Combined </a:t>
            </a:r>
            <a:r>
              <a:rPr lang="en-IN" sz="1800" spc="-20" dirty="0">
                <a:solidFill>
                  <a:srgbClr val="0B49CB"/>
                </a:solidFill>
                <a:latin typeface="Carlito"/>
                <a:cs typeface="Carlito"/>
              </a:rPr>
              <a:t>data from </a:t>
            </a:r>
            <a:r>
              <a:rPr lang="en-IN" sz="1800" spc="-5" dirty="0">
                <a:solidFill>
                  <a:srgbClr val="0B49CB"/>
                </a:solidFill>
                <a:latin typeface="Carlito"/>
                <a:cs typeface="Carlito"/>
              </a:rPr>
              <a:t>SpaceX public </a:t>
            </a:r>
            <a:r>
              <a:rPr lang="en-IN" sz="1800" dirty="0">
                <a:solidFill>
                  <a:srgbClr val="0B49CB"/>
                </a:solidFill>
                <a:latin typeface="Carlito"/>
                <a:cs typeface="Carlito"/>
              </a:rPr>
              <a:t>API and </a:t>
            </a:r>
            <a:r>
              <a:rPr lang="en-IN" sz="1800" spc="-5" dirty="0">
                <a:solidFill>
                  <a:srgbClr val="0B49CB"/>
                </a:solidFill>
                <a:latin typeface="Carlito"/>
                <a:cs typeface="Carlito"/>
              </a:rPr>
              <a:t>SpaceX Wikipedia</a:t>
            </a:r>
            <a:r>
              <a:rPr lang="en-IN" sz="1800" spc="15" dirty="0">
                <a:solidFill>
                  <a:srgbClr val="0B49CB"/>
                </a:solidFill>
                <a:latin typeface="Carlito"/>
                <a:cs typeface="Carlito"/>
              </a:rPr>
              <a:t> </a:t>
            </a:r>
            <a:r>
              <a:rPr lang="en-IN" sz="1800" spc="-5" dirty="0">
                <a:solidFill>
                  <a:srgbClr val="0B49CB"/>
                </a:solidFill>
                <a:latin typeface="Carlito"/>
                <a:cs typeface="Carlito"/>
              </a:rPr>
              <a:t>page</a:t>
            </a:r>
            <a:endParaRPr lang="en-IN" sz="1800" dirty="0">
              <a:solidFill>
                <a:srgbClr val="0B49CB"/>
              </a:solidFill>
              <a:latin typeface="Carlito"/>
              <a:cs typeface="Carlito"/>
            </a:endParaRPr>
          </a:p>
          <a:p>
            <a:pPr marL="241300" indent="-229235">
              <a:lnSpc>
                <a:spcPct val="100000"/>
              </a:lnSpc>
              <a:spcBef>
                <a:spcPts val="600"/>
              </a:spcBef>
              <a:spcAft>
                <a:spcPts val="1200"/>
              </a:spcAft>
              <a:tabLst>
                <a:tab pos="240665" algn="l"/>
                <a:tab pos="241935" algn="l"/>
              </a:tabLst>
            </a:pPr>
            <a:r>
              <a:rPr lang="en-IN" sz="2200" spc="-40" dirty="0">
                <a:solidFill>
                  <a:srgbClr val="0B49CB"/>
                </a:solidFill>
                <a:latin typeface="Carlito"/>
                <a:cs typeface="Carlito"/>
              </a:rPr>
              <a:t>Perform </a:t>
            </a:r>
            <a:r>
              <a:rPr lang="en-IN" sz="2200" spc="-35" dirty="0">
                <a:solidFill>
                  <a:srgbClr val="0B49CB"/>
                </a:solidFill>
                <a:latin typeface="Carlito"/>
                <a:cs typeface="Carlito"/>
              </a:rPr>
              <a:t>data</a:t>
            </a:r>
            <a:r>
              <a:rPr lang="en-IN" sz="2200" spc="35" dirty="0">
                <a:solidFill>
                  <a:srgbClr val="0B49CB"/>
                </a:solidFill>
                <a:latin typeface="Carlito"/>
                <a:cs typeface="Carlito"/>
              </a:rPr>
              <a:t> </a:t>
            </a:r>
            <a:r>
              <a:rPr lang="en-IN" sz="2200" spc="-20" dirty="0">
                <a:solidFill>
                  <a:srgbClr val="0B49CB"/>
                </a:solidFill>
                <a:latin typeface="Carlito"/>
                <a:cs typeface="Carlito"/>
              </a:rPr>
              <a:t>wrangling</a:t>
            </a:r>
            <a:endParaRPr lang="en-IN" sz="2200" dirty="0">
              <a:solidFill>
                <a:srgbClr val="0B49CB"/>
              </a:solidFill>
              <a:latin typeface="Carlito"/>
              <a:cs typeface="Carlito"/>
            </a:endParaRPr>
          </a:p>
          <a:p>
            <a:pPr marL="755015" lvl="1" indent="-285750">
              <a:lnSpc>
                <a:spcPct val="100000"/>
              </a:lnSpc>
              <a:spcBef>
                <a:spcPts val="0"/>
              </a:spcBef>
              <a:spcAft>
                <a:spcPts val="1200"/>
              </a:spcAft>
              <a:buFont typeface="Courier New" panose="02070309020205020404" pitchFamily="49" charset="0"/>
              <a:buChar char="o"/>
              <a:tabLst>
                <a:tab pos="697865" algn="l"/>
                <a:tab pos="699135" algn="l"/>
              </a:tabLst>
            </a:pPr>
            <a:r>
              <a:rPr lang="en-IN" sz="1800" spc="-5" dirty="0">
                <a:solidFill>
                  <a:srgbClr val="0B49CB"/>
                </a:solidFill>
                <a:latin typeface="Carlito"/>
                <a:cs typeface="Carlito"/>
              </a:rPr>
              <a:t>Classifying true landings </a:t>
            </a:r>
            <a:r>
              <a:rPr lang="en-IN" sz="1800" dirty="0">
                <a:solidFill>
                  <a:srgbClr val="0B49CB"/>
                </a:solidFill>
                <a:latin typeface="Carlito"/>
                <a:cs typeface="Carlito"/>
              </a:rPr>
              <a:t>as </a:t>
            </a:r>
            <a:r>
              <a:rPr lang="en-IN" sz="1800" spc="-5" dirty="0">
                <a:solidFill>
                  <a:srgbClr val="0B49CB"/>
                </a:solidFill>
                <a:latin typeface="Carlito"/>
                <a:cs typeface="Carlito"/>
              </a:rPr>
              <a:t>successful </a:t>
            </a:r>
            <a:r>
              <a:rPr lang="en-IN" sz="1800" dirty="0">
                <a:solidFill>
                  <a:srgbClr val="0B49CB"/>
                </a:solidFill>
                <a:latin typeface="Carlito"/>
                <a:cs typeface="Carlito"/>
              </a:rPr>
              <a:t>and </a:t>
            </a:r>
            <a:r>
              <a:rPr lang="en-IN" sz="1800" spc="-10" dirty="0">
                <a:solidFill>
                  <a:srgbClr val="0B49CB"/>
                </a:solidFill>
                <a:latin typeface="Carlito"/>
                <a:cs typeface="Carlito"/>
              </a:rPr>
              <a:t>unsuccessful</a:t>
            </a:r>
            <a:r>
              <a:rPr lang="en-IN" sz="1800" spc="-50" dirty="0">
                <a:solidFill>
                  <a:srgbClr val="0B49CB"/>
                </a:solidFill>
                <a:latin typeface="Carlito"/>
                <a:cs typeface="Carlito"/>
              </a:rPr>
              <a:t> </a:t>
            </a:r>
            <a:r>
              <a:rPr lang="en-IN" sz="1800" spc="-5" dirty="0">
                <a:solidFill>
                  <a:srgbClr val="0B49CB"/>
                </a:solidFill>
                <a:latin typeface="Carlito"/>
                <a:cs typeface="Carlito"/>
              </a:rPr>
              <a:t>otherwise</a:t>
            </a:r>
            <a:endParaRPr lang="en-IN" sz="1800" dirty="0">
              <a:solidFill>
                <a:srgbClr val="0B49CB"/>
              </a:solidFill>
              <a:latin typeface="Carlito"/>
              <a:cs typeface="Carlito"/>
            </a:endParaRPr>
          </a:p>
          <a:p>
            <a:pPr marL="241300" indent="-229235">
              <a:lnSpc>
                <a:spcPct val="100000"/>
              </a:lnSpc>
              <a:spcBef>
                <a:spcPts val="600"/>
              </a:spcBef>
              <a:spcAft>
                <a:spcPts val="1200"/>
              </a:spcAft>
              <a:tabLst>
                <a:tab pos="240665" algn="l"/>
                <a:tab pos="241935" algn="l"/>
              </a:tabLst>
            </a:pPr>
            <a:r>
              <a:rPr lang="en-IN" sz="2200" spc="-40" dirty="0">
                <a:solidFill>
                  <a:srgbClr val="0B49CB"/>
                </a:solidFill>
                <a:latin typeface="Carlito"/>
                <a:cs typeface="Carlito"/>
              </a:rPr>
              <a:t>Perform </a:t>
            </a:r>
            <a:r>
              <a:rPr lang="en-IN" sz="2200" spc="-25" dirty="0">
                <a:solidFill>
                  <a:srgbClr val="0B49CB"/>
                </a:solidFill>
                <a:latin typeface="Carlito"/>
                <a:cs typeface="Carlito"/>
              </a:rPr>
              <a:t>exploratory </a:t>
            </a:r>
            <a:r>
              <a:rPr lang="en-IN" sz="2200" spc="-35" dirty="0">
                <a:solidFill>
                  <a:srgbClr val="0B49CB"/>
                </a:solidFill>
                <a:latin typeface="Carlito"/>
                <a:cs typeface="Carlito"/>
              </a:rPr>
              <a:t>data </a:t>
            </a:r>
            <a:r>
              <a:rPr lang="en-IN" sz="2200" spc="-20" dirty="0">
                <a:solidFill>
                  <a:srgbClr val="0B49CB"/>
                </a:solidFill>
                <a:latin typeface="Carlito"/>
                <a:cs typeface="Carlito"/>
              </a:rPr>
              <a:t>analysis </a:t>
            </a:r>
            <a:r>
              <a:rPr lang="en-IN" sz="2200" spc="-25" dirty="0">
                <a:solidFill>
                  <a:srgbClr val="0B49CB"/>
                </a:solidFill>
                <a:latin typeface="Carlito"/>
                <a:cs typeface="Carlito"/>
              </a:rPr>
              <a:t>(EDA) </a:t>
            </a:r>
            <a:r>
              <a:rPr lang="en-IN" sz="2200" spc="-15" dirty="0">
                <a:solidFill>
                  <a:srgbClr val="0B49CB"/>
                </a:solidFill>
                <a:latin typeface="Carlito"/>
                <a:cs typeface="Carlito"/>
              </a:rPr>
              <a:t>using </a:t>
            </a:r>
            <a:r>
              <a:rPr lang="en-IN" sz="2200" spc="-20" dirty="0">
                <a:solidFill>
                  <a:srgbClr val="0B49CB"/>
                </a:solidFill>
                <a:latin typeface="Carlito"/>
                <a:cs typeface="Carlito"/>
              </a:rPr>
              <a:t>visualization </a:t>
            </a:r>
            <a:r>
              <a:rPr lang="en-IN" sz="2200" spc="-5" dirty="0">
                <a:solidFill>
                  <a:srgbClr val="0B49CB"/>
                </a:solidFill>
                <a:latin typeface="Carlito"/>
                <a:cs typeface="Carlito"/>
              </a:rPr>
              <a:t>and</a:t>
            </a:r>
            <a:r>
              <a:rPr lang="en-IN" sz="2200" spc="155" dirty="0">
                <a:solidFill>
                  <a:srgbClr val="0B49CB"/>
                </a:solidFill>
                <a:latin typeface="Carlito"/>
                <a:cs typeface="Carlito"/>
              </a:rPr>
              <a:t> </a:t>
            </a:r>
            <a:r>
              <a:rPr lang="en-IN" sz="2200" spc="-15" dirty="0">
                <a:solidFill>
                  <a:srgbClr val="0B49CB"/>
                </a:solidFill>
                <a:latin typeface="Carlito"/>
                <a:cs typeface="Carlito"/>
              </a:rPr>
              <a:t>SQL</a:t>
            </a:r>
            <a:endParaRPr lang="en-IN" sz="2200" dirty="0">
              <a:solidFill>
                <a:srgbClr val="0B49CB"/>
              </a:solidFill>
              <a:latin typeface="Carlito"/>
              <a:cs typeface="Carlito"/>
            </a:endParaRPr>
          </a:p>
          <a:p>
            <a:pPr marL="241300" indent="-229235">
              <a:lnSpc>
                <a:spcPct val="100000"/>
              </a:lnSpc>
              <a:spcBef>
                <a:spcPts val="600"/>
              </a:spcBef>
              <a:spcAft>
                <a:spcPts val="1200"/>
              </a:spcAft>
              <a:tabLst>
                <a:tab pos="240665" algn="l"/>
                <a:tab pos="241935" algn="l"/>
              </a:tabLst>
            </a:pPr>
            <a:r>
              <a:rPr lang="en-IN" sz="2200" spc="-40" dirty="0">
                <a:solidFill>
                  <a:srgbClr val="0B49CB"/>
                </a:solidFill>
                <a:latin typeface="Carlito"/>
                <a:cs typeface="Carlito"/>
              </a:rPr>
              <a:t>Perform </a:t>
            </a:r>
            <a:r>
              <a:rPr lang="en-IN" sz="2200" spc="-30" dirty="0">
                <a:solidFill>
                  <a:srgbClr val="0B49CB"/>
                </a:solidFill>
                <a:latin typeface="Carlito"/>
                <a:cs typeface="Carlito"/>
              </a:rPr>
              <a:t>interactive </a:t>
            </a:r>
            <a:r>
              <a:rPr lang="en-IN" sz="2200" spc="-5" dirty="0">
                <a:solidFill>
                  <a:srgbClr val="0B49CB"/>
                </a:solidFill>
                <a:latin typeface="Carlito"/>
                <a:cs typeface="Carlito"/>
              </a:rPr>
              <a:t>visual analytics </a:t>
            </a:r>
            <a:r>
              <a:rPr lang="en-IN" sz="2200" spc="-15" dirty="0">
                <a:solidFill>
                  <a:srgbClr val="0B49CB"/>
                </a:solidFill>
                <a:latin typeface="Carlito"/>
                <a:cs typeface="Carlito"/>
              </a:rPr>
              <a:t>using </a:t>
            </a:r>
            <a:r>
              <a:rPr lang="en-IN" sz="2200" spc="-20" dirty="0">
                <a:solidFill>
                  <a:srgbClr val="0B49CB"/>
                </a:solidFill>
                <a:latin typeface="Carlito"/>
                <a:cs typeface="Carlito"/>
              </a:rPr>
              <a:t>Folium </a:t>
            </a:r>
            <a:r>
              <a:rPr lang="en-IN" sz="2200" spc="-5" dirty="0">
                <a:solidFill>
                  <a:srgbClr val="0B49CB"/>
                </a:solidFill>
                <a:latin typeface="Carlito"/>
                <a:cs typeface="Carlito"/>
              </a:rPr>
              <a:t>and </a:t>
            </a:r>
            <a:r>
              <a:rPr lang="en-IN" sz="2200" spc="-5" dirty="0" err="1">
                <a:solidFill>
                  <a:srgbClr val="0B49CB"/>
                </a:solidFill>
                <a:latin typeface="Carlito"/>
                <a:cs typeface="Carlito"/>
              </a:rPr>
              <a:t>Plotly</a:t>
            </a:r>
            <a:r>
              <a:rPr lang="en-IN" sz="2200" spc="10" dirty="0">
                <a:solidFill>
                  <a:srgbClr val="0B49CB"/>
                </a:solidFill>
                <a:latin typeface="Carlito"/>
                <a:cs typeface="Carlito"/>
              </a:rPr>
              <a:t> </a:t>
            </a:r>
            <a:r>
              <a:rPr lang="en-IN" sz="2200" spc="-5" dirty="0">
                <a:solidFill>
                  <a:srgbClr val="0B49CB"/>
                </a:solidFill>
                <a:latin typeface="Carlito"/>
                <a:cs typeface="Carlito"/>
              </a:rPr>
              <a:t>Dash</a:t>
            </a:r>
            <a:endParaRPr lang="en-IN" sz="2200" dirty="0">
              <a:solidFill>
                <a:srgbClr val="0B49CB"/>
              </a:solidFill>
              <a:latin typeface="Carlito"/>
              <a:cs typeface="Carlito"/>
            </a:endParaRPr>
          </a:p>
          <a:p>
            <a:pPr marL="241300" indent="-229235">
              <a:lnSpc>
                <a:spcPct val="100000"/>
              </a:lnSpc>
              <a:spcBef>
                <a:spcPts val="600"/>
              </a:spcBef>
              <a:spcAft>
                <a:spcPts val="1200"/>
              </a:spcAft>
              <a:tabLst>
                <a:tab pos="240665" algn="l"/>
                <a:tab pos="241935" algn="l"/>
              </a:tabLst>
            </a:pPr>
            <a:r>
              <a:rPr lang="en-IN" sz="2200" spc="-40" dirty="0">
                <a:solidFill>
                  <a:srgbClr val="0B49CB"/>
                </a:solidFill>
                <a:latin typeface="Carlito"/>
                <a:cs typeface="Carlito"/>
              </a:rPr>
              <a:t>Perform </a:t>
            </a:r>
            <a:r>
              <a:rPr lang="en-IN" sz="2200" spc="-25" dirty="0">
                <a:solidFill>
                  <a:srgbClr val="0B49CB"/>
                </a:solidFill>
                <a:latin typeface="Carlito"/>
                <a:cs typeface="Carlito"/>
              </a:rPr>
              <a:t>predictive </a:t>
            </a:r>
            <a:r>
              <a:rPr lang="en-IN" sz="2200" spc="-20" dirty="0">
                <a:solidFill>
                  <a:srgbClr val="0B49CB"/>
                </a:solidFill>
                <a:latin typeface="Carlito"/>
                <a:cs typeface="Carlito"/>
              </a:rPr>
              <a:t>analysis </a:t>
            </a:r>
            <a:r>
              <a:rPr lang="en-IN" sz="2200" spc="-15" dirty="0">
                <a:solidFill>
                  <a:srgbClr val="0B49CB"/>
                </a:solidFill>
                <a:latin typeface="Carlito"/>
                <a:cs typeface="Carlito"/>
              </a:rPr>
              <a:t>using </a:t>
            </a:r>
            <a:r>
              <a:rPr lang="en-IN" sz="2200" spc="-20" dirty="0">
                <a:solidFill>
                  <a:srgbClr val="0B49CB"/>
                </a:solidFill>
                <a:latin typeface="Carlito"/>
                <a:cs typeface="Carlito"/>
              </a:rPr>
              <a:t>classification</a:t>
            </a:r>
            <a:r>
              <a:rPr lang="en-IN" sz="2200" spc="170" dirty="0">
                <a:solidFill>
                  <a:srgbClr val="0B49CB"/>
                </a:solidFill>
                <a:latin typeface="Carlito"/>
                <a:cs typeface="Carlito"/>
              </a:rPr>
              <a:t> </a:t>
            </a:r>
            <a:r>
              <a:rPr lang="en-IN" sz="2200" spc="-5" dirty="0">
                <a:solidFill>
                  <a:srgbClr val="0B49CB"/>
                </a:solidFill>
                <a:latin typeface="Carlito"/>
                <a:cs typeface="Carlito"/>
              </a:rPr>
              <a:t>models</a:t>
            </a:r>
            <a:endParaRPr lang="en-IN" sz="2200" dirty="0">
              <a:solidFill>
                <a:srgbClr val="0B49CB"/>
              </a:solidFill>
              <a:latin typeface="Carlito"/>
              <a:cs typeface="Carlito"/>
            </a:endParaRPr>
          </a:p>
          <a:p>
            <a:pPr marL="755015" lvl="1" indent="-285750">
              <a:lnSpc>
                <a:spcPct val="100000"/>
              </a:lnSpc>
              <a:spcBef>
                <a:spcPts val="0"/>
              </a:spcBef>
              <a:spcAft>
                <a:spcPts val="1200"/>
              </a:spcAft>
              <a:buFont typeface="Courier New" panose="02070309020205020404" pitchFamily="49" charset="0"/>
              <a:buChar char="o"/>
              <a:tabLst>
                <a:tab pos="697865" algn="l"/>
                <a:tab pos="699135" algn="l"/>
              </a:tabLst>
            </a:pPr>
            <a:r>
              <a:rPr lang="en-IN" sz="1800" spc="-45" dirty="0">
                <a:solidFill>
                  <a:srgbClr val="0B49CB"/>
                </a:solidFill>
                <a:latin typeface="Carlito"/>
                <a:cs typeface="Carlito"/>
              </a:rPr>
              <a:t>Tuned </a:t>
            </a:r>
            <a:r>
              <a:rPr lang="en-IN" sz="1800" dirty="0">
                <a:solidFill>
                  <a:srgbClr val="0B49CB"/>
                </a:solidFill>
                <a:latin typeface="Carlito"/>
                <a:cs typeface="Carlito"/>
              </a:rPr>
              <a:t>models </a:t>
            </a:r>
            <a:r>
              <a:rPr lang="en-IN" sz="1800" spc="-5" dirty="0">
                <a:solidFill>
                  <a:srgbClr val="0B49CB"/>
                </a:solidFill>
                <a:latin typeface="Carlito"/>
                <a:cs typeface="Carlito"/>
              </a:rPr>
              <a:t>using</a:t>
            </a:r>
            <a:r>
              <a:rPr lang="en-IN" sz="1800" spc="10" dirty="0">
                <a:solidFill>
                  <a:srgbClr val="0B49CB"/>
                </a:solidFill>
                <a:latin typeface="Carlito"/>
                <a:cs typeface="Carlito"/>
              </a:rPr>
              <a:t> </a:t>
            </a:r>
            <a:r>
              <a:rPr lang="en-IN" sz="1800" spc="-20" dirty="0" err="1" smtClean="0">
                <a:solidFill>
                  <a:srgbClr val="0B49CB"/>
                </a:solidFill>
                <a:latin typeface="Carlito"/>
                <a:cs typeface="Carlito"/>
              </a:rPr>
              <a:t>GridSearchCV</a:t>
            </a:r>
            <a:endParaRPr lang="en-US" sz="88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23511"/>
            <a:ext cx="10515600" cy="4602061"/>
          </a:xfrm>
          <a:prstGeom prst="rect">
            <a:avLst/>
          </a:prstGeom>
        </p:spPr>
        <p:txBody>
          <a:bodyPr/>
          <a:lstStyle/>
          <a:p>
            <a:pPr marL="12700" marR="42545">
              <a:lnSpc>
                <a:spcPts val="2210"/>
              </a:lnSpc>
              <a:spcBef>
                <a:spcPts val="335"/>
              </a:spcBef>
            </a:pPr>
            <a:r>
              <a:rPr lang="en-IN" sz="2400" spc="-25" dirty="0">
                <a:solidFill>
                  <a:srgbClr val="1C7DDB"/>
                </a:solidFill>
                <a:latin typeface="Carlito"/>
                <a:cs typeface="Carlito"/>
              </a:rPr>
              <a:t>Data </a:t>
            </a:r>
            <a:r>
              <a:rPr lang="en-IN" sz="2400" spc="-5" dirty="0">
                <a:solidFill>
                  <a:srgbClr val="1C7DDB"/>
                </a:solidFill>
                <a:latin typeface="Carlito"/>
                <a:cs typeface="Carlito"/>
              </a:rPr>
              <a:t>collection </a:t>
            </a:r>
            <a:r>
              <a:rPr lang="en-IN" sz="2400" spc="-20" dirty="0">
                <a:solidFill>
                  <a:srgbClr val="1C7DDB"/>
                </a:solidFill>
                <a:latin typeface="Carlito"/>
                <a:cs typeface="Carlito"/>
              </a:rPr>
              <a:t>process </a:t>
            </a:r>
            <a:r>
              <a:rPr lang="en-IN" sz="2400" spc="-25" dirty="0">
                <a:solidFill>
                  <a:srgbClr val="1C7DDB"/>
                </a:solidFill>
                <a:latin typeface="Carlito"/>
                <a:cs typeface="Carlito"/>
              </a:rPr>
              <a:t>involved </a:t>
            </a:r>
            <a:r>
              <a:rPr lang="en-IN" sz="2400" dirty="0">
                <a:solidFill>
                  <a:srgbClr val="1C7DDB"/>
                </a:solidFill>
                <a:latin typeface="Carlito"/>
                <a:cs typeface="Carlito"/>
              </a:rPr>
              <a:t>a </a:t>
            </a:r>
            <a:r>
              <a:rPr lang="en-IN" sz="2400" spc="-10" dirty="0">
                <a:solidFill>
                  <a:srgbClr val="1C7DDB"/>
                </a:solidFill>
                <a:latin typeface="Carlito"/>
                <a:cs typeface="Carlito"/>
              </a:rPr>
              <a:t>combination </a:t>
            </a:r>
            <a:r>
              <a:rPr lang="en-IN" sz="2400" spc="-5" dirty="0">
                <a:solidFill>
                  <a:srgbClr val="1C7DDB"/>
                </a:solidFill>
                <a:latin typeface="Carlito"/>
                <a:cs typeface="Carlito"/>
              </a:rPr>
              <a:t>of </a:t>
            </a:r>
            <a:r>
              <a:rPr lang="en-IN" sz="2400" dirty="0">
                <a:solidFill>
                  <a:srgbClr val="1C7DDB"/>
                </a:solidFill>
                <a:latin typeface="Carlito"/>
                <a:cs typeface="Carlito"/>
              </a:rPr>
              <a:t>API </a:t>
            </a:r>
            <a:r>
              <a:rPr lang="en-IN" sz="2400" spc="-20" dirty="0">
                <a:solidFill>
                  <a:srgbClr val="1C7DDB"/>
                </a:solidFill>
                <a:latin typeface="Carlito"/>
                <a:cs typeface="Carlito"/>
              </a:rPr>
              <a:t>requests from </a:t>
            </a:r>
            <a:r>
              <a:rPr lang="en-IN" sz="2400" dirty="0">
                <a:solidFill>
                  <a:srgbClr val="1C7DDB"/>
                </a:solidFill>
                <a:latin typeface="Carlito"/>
                <a:cs typeface="Carlito"/>
              </a:rPr>
              <a:t>Space X </a:t>
            </a:r>
            <a:r>
              <a:rPr lang="en-IN" sz="2400" spc="-5" dirty="0">
                <a:solidFill>
                  <a:srgbClr val="1C7DDB"/>
                </a:solidFill>
                <a:latin typeface="Carlito"/>
                <a:cs typeface="Carlito"/>
              </a:rPr>
              <a:t>public </a:t>
            </a:r>
            <a:r>
              <a:rPr lang="en-IN" sz="2400" dirty="0">
                <a:solidFill>
                  <a:srgbClr val="1C7DDB"/>
                </a:solidFill>
                <a:latin typeface="Carlito"/>
                <a:cs typeface="Carlito"/>
              </a:rPr>
              <a:t>API and </a:t>
            </a:r>
            <a:r>
              <a:rPr lang="en-IN" sz="2400" spc="-5" dirty="0">
                <a:solidFill>
                  <a:srgbClr val="1C7DDB"/>
                </a:solidFill>
                <a:latin typeface="Carlito"/>
                <a:cs typeface="Carlito"/>
              </a:rPr>
              <a:t>web  scraping </a:t>
            </a:r>
            <a:r>
              <a:rPr lang="en-IN" sz="2400" spc="-25" dirty="0">
                <a:solidFill>
                  <a:srgbClr val="1C7DDB"/>
                </a:solidFill>
                <a:latin typeface="Carlito"/>
                <a:cs typeface="Carlito"/>
              </a:rPr>
              <a:t>data </a:t>
            </a:r>
            <a:r>
              <a:rPr lang="en-IN" sz="2400" spc="-20" dirty="0">
                <a:solidFill>
                  <a:srgbClr val="1C7DDB"/>
                </a:solidFill>
                <a:latin typeface="Carlito"/>
                <a:cs typeface="Carlito"/>
              </a:rPr>
              <a:t>from </a:t>
            </a:r>
            <a:r>
              <a:rPr lang="en-IN" sz="2400" dirty="0">
                <a:solidFill>
                  <a:srgbClr val="1C7DDB"/>
                </a:solidFill>
                <a:latin typeface="Carlito"/>
                <a:cs typeface="Carlito"/>
              </a:rPr>
              <a:t>a </a:t>
            </a:r>
            <a:r>
              <a:rPr lang="en-IN" sz="2400" spc="-5" dirty="0">
                <a:solidFill>
                  <a:srgbClr val="1C7DDB"/>
                </a:solidFill>
                <a:latin typeface="Carlito"/>
                <a:cs typeface="Carlito"/>
              </a:rPr>
              <a:t>table in </a:t>
            </a:r>
            <a:r>
              <a:rPr lang="en-IN" sz="2400" dirty="0">
                <a:solidFill>
                  <a:srgbClr val="1C7DDB"/>
                </a:solidFill>
                <a:latin typeface="Carlito"/>
                <a:cs typeface="Carlito"/>
              </a:rPr>
              <a:t>Space </a:t>
            </a:r>
            <a:r>
              <a:rPr lang="en-IN" sz="2400" spc="-75" dirty="0">
                <a:solidFill>
                  <a:srgbClr val="1C7DDB"/>
                </a:solidFill>
                <a:latin typeface="Carlito"/>
                <a:cs typeface="Carlito"/>
              </a:rPr>
              <a:t>X’s </a:t>
            </a:r>
            <a:r>
              <a:rPr lang="en-IN" sz="2400" dirty="0">
                <a:solidFill>
                  <a:srgbClr val="1C7DDB"/>
                </a:solidFill>
                <a:latin typeface="Carlito"/>
                <a:cs typeface="Carlito"/>
              </a:rPr>
              <a:t>Wikipedia</a:t>
            </a:r>
            <a:r>
              <a:rPr lang="en-IN" sz="2400" spc="-100" dirty="0">
                <a:solidFill>
                  <a:srgbClr val="1C7DDB"/>
                </a:solidFill>
                <a:latin typeface="Carlito"/>
                <a:cs typeface="Carlito"/>
              </a:rPr>
              <a:t> </a:t>
            </a:r>
            <a:r>
              <a:rPr lang="en-IN" sz="2400" spc="-45" dirty="0">
                <a:solidFill>
                  <a:srgbClr val="1C7DDB"/>
                </a:solidFill>
                <a:latin typeface="Carlito"/>
                <a:cs typeface="Carlito"/>
              </a:rPr>
              <a:t>entry.</a:t>
            </a:r>
            <a:endParaRPr lang="en-IN" sz="2400" dirty="0">
              <a:solidFill>
                <a:srgbClr val="1C7DDB"/>
              </a:solidFill>
              <a:latin typeface="Carlito"/>
              <a:cs typeface="Carlito"/>
            </a:endParaRPr>
          </a:p>
          <a:p>
            <a:pPr marL="12700" marR="356235">
              <a:lnSpc>
                <a:spcPts val="2300"/>
              </a:lnSpc>
              <a:spcBef>
                <a:spcPts val="1115"/>
              </a:spcBef>
            </a:pPr>
            <a:r>
              <a:rPr lang="en-IN" sz="2400" spc="-5" dirty="0">
                <a:solidFill>
                  <a:srgbClr val="1C7DDB"/>
                </a:solidFill>
                <a:latin typeface="Carlito"/>
                <a:cs typeface="Carlito"/>
              </a:rPr>
              <a:t>The </a:t>
            </a:r>
            <a:r>
              <a:rPr lang="en-IN" sz="2400" spc="-20" dirty="0">
                <a:solidFill>
                  <a:srgbClr val="1C7DDB"/>
                </a:solidFill>
                <a:latin typeface="Carlito"/>
                <a:cs typeface="Carlito"/>
              </a:rPr>
              <a:t>next </a:t>
            </a:r>
            <a:r>
              <a:rPr lang="en-IN" sz="2400" spc="-5" dirty="0">
                <a:solidFill>
                  <a:srgbClr val="1C7DDB"/>
                </a:solidFill>
                <a:latin typeface="Carlito"/>
                <a:cs typeface="Carlito"/>
              </a:rPr>
              <a:t>slide will show </a:t>
            </a:r>
            <a:r>
              <a:rPr lang="en-IN" sz="2400" dirty="0">
                <a:solidFill>
                  <a:srgbClr val="1C7DDB"/>
                </a:solidFill>
                <a:latin typeface="Carlito"/>
                <a:cs typeface="Carlito"/>
              </a:rPr>
              <a:t>the </a:t>
            </a:r>
            <a:r>
              <a:rPr lang="en-IN" sz="2400" spc="-5" dirty="0">
                <a:solidFill>
                  <a:srgbClr val="1C7DDB"/>
                </a:solidFill>
                <a:latin typeface="Carlito"/>
                <a:cs typeface="Carlito"/>
              </a:rPr>
              <a:t>flowchart of </a:t>
            </a:r>
            <a:r>
              <a:rPr lang="en-IN" sz="2400" spc="-25" dirty="0">
                <a:solidFill>
                  <a:srgbClr val="1C7DDB"/>
                </a:solidFill>
                <a:latin typeface="Carlito"/>
                <a:cs typeface="Carlito"/>
              </a:rPr>
              <a:t>data </a:t>
            </a:r>
            <a:r>
              <a:rPr lang="en-IN" sz="2400" spc="-5" dirty="0">
                <a:solidFill>
                  <a:srgbClr val="1C7DDB"/>
                </a:solidFill>
                <a:latin typeface="Carlito"/>
                <a:cs typeface="Carlito"/>
              </a:rPr>
              <a:t>collection </a:t>
            </a:r>
            <a:r>
              <a:rPr lang="en-IN" sz="2400" spc="-20" dirty="0">
                <a:solidFill>
                  <a:srgbClr val="1C7DDB"/>
                </a:solidFill>
                <a:latin typeface="Carlito"/>
                <a:cs typeface="Carlito"/>
              </a:rPr>
              <a:t>from </a:t>
            </a:r>
            <a:r>
              <a:rPr lang="en-IN" sz="2400" dirty="0">
                <a:solidFill>
                  <a:srgbClr val="1C7DDB"/>
                </a:solidFill>
                <a:latin typeface="Carlito"/>
                <a:cs typeface="Carlito"/>
              </a:rPr>
              <a:t>API and the </a:t>
            </a:r>
            <a:r>
              <a:rPr lang="en-IN" sz="2400" spc="-5" dirty="0">
                <a:solidFill>
                  <a:srgbClr val="1C7DDB"/>
                </a:solidFill>
                <a:latin typeface="Carlito"/>
                <a:cs typeface="Carlito"/>
              </a:rPr>
              <a:t>one </a:t>
            </a:r>
            <a:r>
              <a:rPr lang="en-IN" sz="2400" spc="-20" dirty="0">
                <a:solidFill>
                  <a:srgbClr val="1C7DDB"/>
                </a:solidFill>
                <a:latin typeface="Carlito"/>
                <a:cs typeface="Carlito"/>
              </a:rPr>
              <a:t>after </a:t>
            </a:r>
            <a:r>
              <a:rPr lang="en-IN" sz="2400" spc="-5" dirty="0">
                <a:solidFill>
                  <a:srgbClr val="1C7DDB"/>
                </a:solidFill>
                <a:latin typeface="Carlito"/>
                <a:cs typeface="Carlito"/>
              </a:rPr>
              <a:t>will show  </a:t>
            </a:r>
            <a:r>
              <a:rPr lang="en-IN" sz="2400" dirty="0">
                <a:solidFill>
                  <a:srgbClr val="1C7DDB"/>
                </a:solidFill>
                <a:latin typeface="Carlito"/>
                <a:cs typeface="Carlito"/>
              </a:rPr>
              <a:t>the </a:t>
            </a:r>
            <a:r>
              <a:rPr lang="en-IN" sz="2400" spc="-5" dirty="0">
                <a:solidFill>
                  <a:srgbClr val="1C7DDB"/>
                </a:solidFill>
                <a:latin typeface="Carlito"/>
                <a:cs typeface="Carlito"/>
              </a:rPr>
              <a:t>flowchart of </a:t>
            </a:r>
            <a:r>
              <a:rPr lang="en-IN" sz="2400" spc="-25" dirty="0">
                <a:solidFill>
                  <a:srgbClr val="1C7DDB"/>
                </a:solidFill>
                <a:latin typeface="Carlito"/>
                <a:cs typeface="Carlito"/>
              </a:rPr>
              <a:t>data </a:t>
            </a:r>
            <a:r>
              <a:rPr lang="en-IN" sz="2400" spc="-5" dirty="0">
                <a:solidFill>
                  <a:srgbClr val="1C7DDB"/>
                </a:solidFill>
                <a:latin typeface="Carlito"/>
                <a:cs typeface="Carlito"/>
              </a:rPr>
              <a:t>collection </a:t>
            </a:r>
            <a:r>
              <a:rPr lang="en-IN" sz="2400" spc="-20" dirty="0">
                <a:solidFill>
                  <a:srgbClr val="1C7DDB"/>
                </a:solidFill>
                <a:latin typeface="Carlito"/>
                <a:cs typeface="Carlito"/>
              </a:rPr>
              <a:t>from</a:t>
            </a:r>
            <a:r>
              <a:rPr lang="en-IN" sz="2400" spc="-110" dirty="0">
                <a:solidFill>
                  <a:srgbClr val="1C7DDB"/>
                </a:solidFill>
                <a:latin typeface="Carlito"/>
                <a:cs typeface="Carlito"/>
              </a:rPr>
              <a:t> </a:t>
            </a:r>
            <a:r>
              <a:rPr lang="en-IN" sz="2400" spc="-10" dirty="0" err="1">
                <a:solidFill>
                  <a:srgbClr val="1C7DDB"/>
                </a:solidFill>
                <a:latin typeface="Carlito"/>
                <a:cs typeface="Carlito"/>
              </a:rPr>
              <a:t>webscraping</a:t>
            </a:r>
            <a:r>
              <a:rPr lang="en-IN" sz="2400" spc="-10" dirty="0">
                <a:solidFill>
                  <a:srgbClr val="1C7DDB"/>
                </a:solidFill>
                <a:latin typeface="Carlito"/>
                <a:cs typeface="Carlito"/>
              </a:rPr>
              <a:t>.</a:t>
            </a:r>
            <a:endParaRPr lang="en-IN" sz="2400" dirty="0">
              <a:solidFill>
                <a:srgbClr val="1C7DDB"/>
              </a:solidFill>
              <a:latin typeface="Carlito"/>
              <a:cs typeface="Carlito"/>
            </a:endParaRPr>
          </a:p>
          <a:p>
            <a:pPr marL="0" indent="0" algn="ctr">
              <a:lnSpc>
                <a:spcPct val="100000"/>
              </a:lnSpc>
              <a:spcBef>
                <a:spcPts val="1145"/>
              </a:spcBef>
              <a:buNone/>
            </a:pPr>
            <a:r>
              <a:rPr lang="en-IN" sz="2400" dirty="0">
                <a:solidFill>
                  <a:srgbClr val="0B49CB"/>
                </a:solidFill>
                <a:uFill>
                  <a:solidFill>
                    <a:srgbClr val="404040"/>
                  </a:solidFill>
                </a:uFill>
                <a:latin typeface="Carlito"/>
                <a:cs typeface="Carlito"/>
              </a:rPr>
              <a:t>Space X API </a:t>
            </a:r>
            <a:r>
              <a:rPr lang="en-IN" sz="2400" spc="-25" dirty="0">
                <a:solidFill>
                  <a:srgbClr val="0B49CB"/>
                </a:solidFill>
                <a:uFill>
                  <a:solidFill>
                    <a:srgbClr val="404040"/>
                  </a:solidFill>
                </a:uFill>
                <a:latin typeface="Carlito"/>
                <a:cs typeface="Carlito"/>
              </a:rPr>
              <a:t>Data</a:t>
            </a:r>
            <a:r>
              <a:rPr lang="en-IN" sz="2400" spc="-95" dirty="0">
                <a:solidFill>
                  <a:srgbClr val="0B49CB"/>
                </a:solidFill>
                <a:uFill>
                  <a:solidFill>
                    <a:srgbClr val="404040"/>
                  </a:solidFill>
                </a:uFill>
                <a:latin typeface="Carlito"/>
                <a:cs typeface="Carlito"/>
              </a:rPr>
              <a:t> </a:t>
            </a:r>
            <a:r>
              <a:rPr lang="en-IN" sz="2400" spc="-5" dirty="0">
                <a:solidFill>
                  <a:srgbClr val="0B49CB"/>
                </a:solidFill>
                <a:uFill>
                  <a:solidFill>
                    <a:srgbClr val="404040"/>
                  </a:solidFill>
                </a:uFill>
                <a:latin typeface="Carlito"/>
                <a:cs typeface="Carlito"/>
              </a:rPr>
              <a:t>Columns:</a:t>
            </a:r>
            <a:endParaRPr lang="en-IN" sz="2400" dirty="0">
              <a:solidFill>
                <a:srgbClr val="0B49CB"/>
              </a:solidFill>
              <a:latin typeface="Carlito"/>
              <a:cs typeface="Carlito"/>
            </a:endParaRPr>
          </a:p>
          <a:p>
            <a:pPr marL="12700">
              <a:lnSpc>
                <a:spcPts val="2300"/>
              </a:lnSpc>
              <a:spcBef>
                <a:spcPts val="1200"/>
              </a:spcBef>
            </a:pPr>
            <a:r>
              <a:rPr lang="en-IN" sz="2400" spc="-30" dirty="0" err="1">
                <a:solidFill>
                  <a:srgbClr val="1C7DDB"/>
                </a:solidFill>
                <a:latin typeface="Carlito"/>
                <a:cs typeface="Carlito"/>
              </a:rPr>
              <a:t>FlightNumber</a:t>
            </a:r>
            <a:r>
              <a:rPr lang="en-IN" sz="2400" spc="-30" dirty="0">
                <a:solidFill>
                  <a:srgbClr val="1C7DDB"/>
                </a:solidFill>
                <a:latin typeface="Carlito"/>
                <a:cs typeface="Carlito"/>
              </a:rPr>
              <a:t>, </a:t>
            </a:r>
            <a:r>
              <a:rPr lang="en-IN" sz="2400" spc="-20" dirty="0">
                <a:solidFill>
                  <a:srgbClr val="1C7DDB"/>
                </a:solidFill>
                <a:latin typeface="Carlito"/>
                <a:cs typeface="Carlito"/>
              </a:rPr>
              <a:t>Date, </a:t>
            </a:r>
            <a:r>
              <a:rPr lang="en-IN" sz="2400" spc="-25" dirty="0" err="1">
                <a:solidFill>
                  <a:srgbClr val="1C7DDB"/>
                </a:solidFill>
                <a:latin typeface="Carlito"/>
                <a:cs typeface="Carlito"/>
              </a:rPr>
              <a:t>BoosterVersion</a:t>
            </a:r>
            <a:r>
              <a:rPr lang="en-IN" sz="2400" spc="-25" dirty="0">
                <a:solidFill>
                  <a:srgbClr val="1C7DDB"/>
                </a:solidFill>
                <a:latin typeface="Carlito"/>
                <a:cs typeface="Carlito"/>
              </a:rPr>
              <a:t>, </a:t>
            </a:r>
            <a:r>
              <a:rPr lang="en-IN" sz="2400" spc="-20" dirty="0" err="1">
                <a:solidFill>
                  <a:srgbClr val="1C7DDB"/>
                </a:solidFill>
                <a:latin typeface="Carlito"/>
                <a:cs typeface="Carlito"/>
              </a:rPr>
              <a:t>PayloadMass</a:t>
            </a:r>
            <a:r>
              <a:rPr lang="en-IN" sz="2400" spc="-20" dirty="0">
                <a:solidFill>
                  <a:srgbClr val="1C7DDB"/>
                </a:solidFill>
                <a:latin typeface="Carlito"/>
                <a:cs typeface="Carlito"/>
              </a:rPr>
              <a:t>, </a:t>
            </a:r>
            <a:r>
              <a:rPr lang="en-IN" sz="2400" spc="-5" dirty="0">
                <a:solidFill>
                  <a:srgbClr val="1C7DDB"/>
                </a:solidFill>
                <a:latin typeface="Carlito"/>
                <a:cs typeface="Carlito"/>
              </a:rPr>
              <a:t>Orbit, </a:t>
            </a:r>
            <a:r>
              <a:rPr lang="en-IN" sz="2400" spc="-5" dirty="0" err="1">
                <a:solidFill>
                  <a:srgbClr val="1C7DDB"/>
                </a:solidFill>
                <a:latin typeface="Carlito"/>
                <a:cs typeface="Carlito"/>
              </a:rPr>
              <a:t>LaunchSite</a:t>
            </a:r>
            <a:r>
              <a:rPr lang="en-IN" sz="2400" spc="-5" dirty="0">
                <a:solidFill>
                  <a:srgbClr val="1C7DDB"/>
                </a:solidFill>
                <a:latin typeface="Carlito"/>
                <a:cs typeface="Carlito"/>
              </a:rPr>
              <a:t>, </a:t>
            </a:r>
            <a:r>
              <a:rPr lang="en-IN" sz="2400" spc="-15" dirty="0">
                <a:solidFill>
                  <a:srgbClr val="1C7DDB"/>
                </a:solidFill>
                <a:latin typeface="Carlito"/>
                <a:cs typeface="Carlito"/>
              </a:rPr>
              <a:t>Outcome, </a:t>
            </a:r>
            <a:r>
              <a:rPr lang="en-IN" sz="2400" spc="-5" dirty="0">
                <a:solidFill>
                  <a:srgbClr val="1C7DDB"/>
                </a:solidFill>
                <a:latin typeface="Carlito"/>
                <a:cs typeface="Carlito"/>
              </a:rPr>
              <a:t>Flights,</a:t>
            </a:r>
            <a:r>
              <a:rPr lang="en-IN" sz="2400" spc="55" dirty="0">
                <a:solidFill>
                  <a:srgbClr val="1C7DDB"/>
                </a:solidFill>
                <a:latin typeface="Carlito"/>
                <a:cs typeface="Carlito"/>
              </a:rPr>
              <a:t> </a:t>
            </a:r>
            <a:r>
              <a:rPr lang="en-IN" sz="2400" dirty="0" err="1">
                <a:solidFill>
                  <a:srgbClr val="1C7DDB"/>
                </a:solidFill>
                <a:latin typeface="Carlito"/>
                <a:cs typeface="Carlito"/>
              </a:rPr>
              <a:t>GridFins</a:t>
            </a:r>
            <a:r>
              <a:rPr lang="en-IN" sz="2400" dirty="0">
                <a:solidFill>
                  <a:srgbClr val="1C7DDB"/>
                </a:solidFill>
                <a:latin typeface="Carlito"/>
                <a:cs typeface="Carlito"/>
              </a:rPr>
              <a:t>,</a:t>
            </a:r>
          </a:p>
          <a:p>
            <a:pPr marL="12700">
              <a:lnSpc>
                <a:spcPts val="2300"/>
              </a:lnSpc>
            </a:pPr>
            <a:r>
              <a:rPr lang="en-IN" sz="2400" spc="-5" dirty="0">
                <a:solidFill>
                  <a:srgbClr val="1C7DDB"/>
                </a:solidFill>
                <a:latin typeface="Carlito"/>
                <a:cs typeface="Carlito"/>
              </a:rPr>
              <a:t>Reused, Legs, </a:t>
            </a:r>
            <a:r>
              <a:rPr lang="en-IN" sz="2400" spc="-10" dirty="0" err="1">
                <a:solidFill>
                  <a:srgbClr val="1C7DDB"/>
                </a:solidFill>
                <a:latin typeface="Carlito"/>
                <a:cs typeface="Carlito"/>
              </a:rPr>
              <a:t>LandingPad</a:t>
            </a:r>
            <a:r>
              <a:rPr lang="en-IN" sz="2400" spc="-10" dirty="0">
                <a:solidFill>
                  <a:srgbClr val="1C7DDB"/>
                </a:solidFill>
                <a:latin typeface="Carlito"/>
                <a:cs typeface="Carlito"/>
              </a:rPr>
              <a:t>, </a:t>
            </a:r>
            <a:r>
              <a:rPr lang="en-IN" sz="2400" dirty="0">
                <a:solidFill>
                  <a:srgbClr val="1C7DDB"/>
                </a:solidFill>
                <a:latin typeface="Carlito"/>
                <a:cs typeface="Carlito"/>
              </a:rPr>
              <a:t>Block, </a:t>
            </a:r>
            <a:r>
              <a:rPr lang="en-IN" sz="2400" spc="-10" dirty="0" err="1">
                <a:solidFill>
                  <a:srgbClr val="1C7DDB"/>
                </a:solidFill>
                <a:latin typeface="Carlito"/>
                <a:cs typeface="Carlito"/>
              </a:rPr>
              <a:t>ReusedCount</a:t>
            </a:r>
            <a:r>
              <a:rPr lang="en-IN" sz="2400" spc="-10" dirty="0">
                <a:solidFill>
                  <a:srgbClr val="1C7DDB"/>
                </a:solidFill>
                <a:latin typeface="Carlito"/>
                <a:cs typeface="Carlito"/>
              </a:rPr>
              <a:t>, </a:t>
            </a:r>
            <a:r>
              <a:rPr lang="en-IN" sz="2400" spc="-5" dirty="0">
                <a:solidFill>
                  <a:srgbClr val="1C7DDB"/>
                </a:solidFill>
                <a:latin typeface="Carlito"/>
                <a:cs typeface="Carlito"/>
              </a:rPr>
              <a:t>Serial, Longitude,</a:t>
            </a:r>
            <a:r>
              <a:rPr lang="en-IN" sz="2400" spc="-229" dirty="0">
                <a:solidFill>
                  <a:srgbClr val="1C7DDB"/>
                </a:solidFill>
                <a:latin typeface="Carlito"/>
                <a:cs typeface="Carlito"/>
              </a:rPr>
              <a:t> </a:t>
            </a:r>
            <a:r>
              <a:rPr lang="en-IN" sz="2400" spc="-5" dirty="0">
                <a:solidFill>
                  <a:srgbClr val="1C7DDB"/>
                </a:solidFill>
                <a:latin typeface="Carlito"/>
                <a:cs typeface="Carlito"/>
              </a:rPr>
              <a:t>Latitude</a:t>
            </a:r>
            <a:endParaRPr lang="en-IN" sz="2400" dirty="0">
              <a:solidFill>
                <a:srgbClr val="1C7DDB"/>
              </a:solidFill>
              <a:latin typeface="Carlito"/>
              <a:cs typeface="Carlito"/>
            </a:endParaRPr>
          </a:p>
          <a:p>
            <a:pPr marL="0" indent="0" algn="ctr">
              <a:lnSpc>
                <a:spcPct val="100000"/>
              </a:lnSpc>
              <a:spcBef>
                <a:spcPts val="1105"/>
              </a:spcBef>
              <a:buNone/>
            </a:pPr>
            <a:r>
              <a:rPr lang="en-IN" sz="2400" dirty="0">
                <a:solidFill>
                  <a:srgbClr val="0B49CB"/>
                </a:solidFill>
                <a:uFill>
                  <a:solidFill>
                    <a:srgbClr val="404040"/>
                  </a:solidFill>
                </a:uFill>
                <a:latin typeface="Carlito"/>
                <a:cs typeface="Carlito"/>
              </a:rPr>
              <a:t>Wikipedia </a:t>
            </a:r>
            <a:r>
              <a:rPr lang="en-IN" sz="2400" spc="-25" dirty="0" err="1">
                <a:solidFill>
                  <a:srgbClr val="0B49CB"/>
                </a:solidFill>
                <a:uFill>
                  <a:solidFill>
                    <a:srgbClr val="404040"/>
                  </a:solidFill>
                </a:uFill>
                <a:latin typeface="Carlito"/>
                <a:cs typeface="Carlito"/>
              </a:rPr>
              <a:t>Webscrape</a:t>
            </a:r>
            <a:r>
              <a:rPr lang="en-IN" sz="2400" spc="-25" dirty="0">
                <a:solidFill>
                  <a:srgbClr val="0B49CB"/>
                </a:solidFill>
                <a:uFill>
                  <a:solidFill>
                    <a:srgbClr val="404040"/>
                  </a:solidFill>
                </a:uFill>
                <a:latin typeface="Carlito"/>
                <a:cs typeface="Carlito"/>
              </a:rPr>
              <a:t> Data</a:t>
            </a:r>
            <a:r>
              <a:rPr lang="en-IN" sz="2400" spc="-125" dirty="0">
                <a:solidFill>
                  <a:srgbClr val="0B49CB"/>
                </a:solidFill>
                <a:uFill>
                  <a:solidFill>
                    <a:srgbClr val="404040"/>
                  </a:solidFill>
                </a:uFill>
                <a:latin typeface="Carlito"/>
                <a:cs typeface="Carlito"/>
              </a:rPr>
              <a:t> </a:t>
            </a:r>
            <a:r>
              <a:rPr lang="en-IN" sz="2400" spc="-5" dirty="0">
                <a:solidFill>
                  <a:srgbClr val="0B49CB"/>
                </a:solidFill>
                <a:uFill>
                  <a:solidFill>
                    <a:srgbClr val="404040"/>
                  </a:solidFill>
                </a:uFill>
                <a:latin typeface="Carlito"/>
                <a:cs typeface="Carlito"/>
              </a:rPr>
              <a:t>Columns:</a:t>
            </a:r>
            <a:endParaRPr lang="en-IN" sz="2400" dirty="0">
              <a:solidFill>
                <a:srgbClr val="0B49CB"/>
              </a:solidFill>
              <a:latin typeface="Carlito"/>
              <a:cs typeface="Carlito"/>
            </a:endParaRPr>
          </a:p>
          <a:p>
            <a:pPr marL="12700" marR="837565">
              <a:lnSpc>
                <a:spcPts val="2200"/>
              </a:lnSpc>
              <a:spcBef>
                <a:spcPts val="1440"/>
              </a:spcBef>
            </a:pPr>
            <a:r>
              <a:rPr lang="en-IN" sz="2400" spc="-15" dirty="0">
                <a:solidFill>
                  <a:srgbClr val="1C7DDB"/>
                </a:solidFill>
                <a:latin typeface="Carlito"/>
                <a:cs typeface="Carlito"/>
              </a:rPr>
              <a:t>Flight </a:t>
            </a:r>
            <a:r>
              <a:rPr lang="en-IN" sz="2400" dirty="0">
                <a:solidFill>
                  <a:srgbClr val="1C7DDB"/>
                </a:solidFill>
                <a:latin typeface="Carlito"/>
                <a:cs typeface="Carlito"/>
              </a:rPr>
              <a:t>No., </a:t>
            </a:r>
            <a:r>
              <a:rPr lang="en-IN" sz="2400" spc="-5" dirty="0">
                <a:solidFill>
                  <a:srgbClr val="1C7DDB"/>
                </a:solidFill>
                <a:latin typeface="Carlito"/>
                <a:cs typeface="Carlito"/>
              </a:rPr>
              <a:t>Launch </a:t>
            </a:r>
            <a:r>
              <a:rPr lang="en-IN" sz="2400" spc="-20" dirty="0">
                <a:solidFill>
                  <a:srgbClr val="1C7DDB"/>
                </a:solidFill>
                <a:latin typeface="Carlito"/>
                <a:cs typeface="Carlito"/>
              </a:rPr>
              <a:t>site, </a:t>
            </a:r>
            <a:r>
              <a:rPr lang="en-IN" sz="2400" spc="-25" dirty="0">
                <a:solidFill>
                  <a:srgbClr val="1C7DDB"/>
                </a:solidFill>
                <a:latin typeface="Carlito"/>
                <a:cs typeface="Carlito"/>
              </a:rPr>
              <a:t>Payload, </a:t>
            </a:r>
            <a:r>
              <a:rPr lang="en-IN" sz="2400" spc="-20" dirty="0" err="1">
                <a:solidFill>
                  <a:srgbClr val="1C7DDB"/>
                </a:solidFill>
                <a:latin typeface="Carlito"/>
                <a:cs typeface="Carlito"/>
              </a:rPr>
              <a:t>PayloadMass</a:t>
            </a:r>
            <a:r>
              <a:rPr lang="en-IN" sz="2400" spc="-20" dirty="0">
                <a:solidFill>
                  <a:srgbClr val="1C7DDB"/>
                </a:solidFill>
                <a:latin typeface="Carlito"/>
                <a:cs typeface="Carlito"/>
              </a:rPr>
              <a:t>, </a:t>
            </a:r>
            <a:r>
              <a:rPr lang="en-IN" sz="2400" spc="-5" dirty="0">
                <a:solidFill>
                  <a:srgbClr val="1C7DDB"/>
                </a:solidFill>
                <a:latin typeface="Carlito"/>
                <a:cs typeface="Carlito"/>
              </a:rPr>
              <a:t>Orbit, </a:t>
            </a:r>
            <a:r>
              <a:rPr lang="en-IN" sz="2400" spc="-60" dirty="0">
                <a:solidFill>
                  <a:srgbClr val="1C7DDB"/>
                </a:solidFill>
                <a:latin typeface="Carlito"/>
                <a:cs typeface="Carlito"/>
              </a:rPr>
              <a:t>Customer, </a:t>
            </a:r>
            <a:r>
              <a:rPr lang="en-IN" sz="2400" spc="-5" dirty="0">
                <a:solidFill>
                  <a:srgbClr val="1C7DDB"/>
                </a:solidFill>
                <a:latin typeface="Carlito"/>
                <a:cs typeface="Carlito"/>
              </a:rPr>
              <a:t>Launch </a:t>
            </a:r>
            <a:r>
              <a:rPr lang="en-IN" sz="2400" spc="-15" dirty="0">
                <a:solidFill>
                  <a:srgbClr val="1C7DDB"/>
                </a:solidFill>
                <a:latin typeface="Carlito"/>
                <a:cs typeface="Carlito"/>
              </a:rPr>
              <a:t>outcome, </a:t>
            </a:r>
            <a:r>
              <a:rPr lang="en-IN" sz="2400" spc="-45" dirty="0">
                <a:solidFill>
                  <a:srgbClr val="1C7DDB"/>
                </a:solidFill>
                <a:latin typeface="Carlito"/>
                <a:cs typeface="Carlito"/>
              </a:rPr>
              <a:t>Version  </a:t>
            </a:r>
            <a:r>
              <a:rPr lang="en-IN" sz="2400" spc="-60" dirty="0">
                <a:solidFill>
                  <a:srgbClr val="1C7DDB"/>
                </a:solidFill>
                <a:latin typeface="Carlito"/>
                <a:cs typeface="Carlito"/>
              </a:rPr>
              <a:t>Booster, </a:t>
            </a:r>
            <a:r>
              <a:rPr lang="en-IN" sz="2400" spc="-20" dirty="0">
                <a:solidFill>
                  <a:srgbClr val="1C7DDB"/>
                </a:solidFill>
                <a:latin typeface="Carlito"/>
                <a:cs typeface="Carlito"/>
              </a:rPr>
              <a:t>Booster </a:t>
            </a:r>
            <a:r>
              <a:rPr lang="en-IN" sz="2400" dirty="0">
                <a:solidFill>
                  <a:srgbClr val="1C7DDB"/>
                </a:solidFill>
                <a:latin typeface="Carlito"/>
                <a:cs typeface="Carlito"/>
              </a:rPr>
              <a:t>landing, </a:t>
            </a:r>
            <a:r>
              <a:rPr lang="en-IN" sz="2400" spc="-20" dirty="0">
                <a:solidFill>
                  <a:srgbClr val="1C7DDB"/>
                </a:solidFill>
                <a:latin typeface="Carlito"/>
                <a:cs typeface="Carlito"/>
              </a:rPr>
              <a:t>Date,</a:t>
            </a:r>
            <a:r>
              <a:rPr lang="en-IN" sz="2400" spc="40" dirty="0">
                <a:solidFill>
                  <a:srgbClr val="1C7DDB"/>
                </a:solidFill>
                <a:latin typeface="Carlito"/>
                <a:cs typeface="Carlito"/>
              </a:rPr>
              <a:t> </a:t>
            </a:r>
            <a:r>
              <a:rPr lang="en-IN" sz="2400" spc="-5" dirty="0">
                <a:solidFill>
                  <a:srgbClr val="1C7DDB"/>
                </a:solidFill>
                <a:latin typeface="Carlito"/>
                <a:cs typeface="Carlito"/>
              </a:rPr>
              <a:t>Time</a:t>
            </a:r>
            <a:endParaRPr lang="en-IN" sz="2400" dirty="0">
              <a:solidFill>
                <a:srgbClr val="1C7DDB"/>
              </a:solidFill>
              <a:latin typeface="Carlito"/>
              <a:cs typeface="Carlito"/>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https://github.com/SezhiyanP4597/IBM-data-science-Practice</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p:cNvSpPr/>
          <p:nvPr/>
        </p:nvSpPr>
        <p:spPr>
          <a:xfrm>
            <a:off x="5805936" y="2004694"/>
            <a:ext cx="237744" cy="13898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8" name="object 7"/>
          <p:cNvGrpSpPr/>
          <p:nvPr/>
        </p:nvGrpSpPr>
        <p:grpSpPr>
          <a:xfrm>
            <a:off x="5525519" y="1728851"/>
            <a:ext cx="1851660" cy="1607820"/>
            <a:chOff x="4782311" y="1478280"/>
            <a:chExt cx="1851660" cy="1607820"/>
          </a:xfrm>
          <a:solidFill>
            <a:schemeClr val="accent1">
              <a:lumMod val="60000"/>
              <a:lumOff val="40000"/>
            </a:schemeClr>
          </a:solidFill>
        </p:grpSpPr>
        <p:sp>
          <p:nvSpPr>
            <p:cNvPr id="9" name="object 8"/>
            <p:cNvSpPr/>
            <p:nvPr/>
          </p:nvSpPr>
          <p:spPr>
            <a:xfrm>
              <a:off x="5084063" y="1766316"/>
              <a:ext cx="158496" cy="1319784"/>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9"/>
            <p:cNvSpPr/>
            <p:nvPr/>
          </p:nvSpPr>
          <p:spPr>
            <a:xfrm>
              <a:off x="4782311" y="1478280"/>
              <a:ext cx="1851660" cy="114300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0"/>
            <p:cNvSpPr/>
            <p:nvPr/>
          </p:nvSpPr>
          <p:spPr>
            <a:xfrm>
              <a:off x="4888991" y="1719072"/>
              <a:ext cx="1677923" cy="69646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1"/>
            <p:cNvSpPr/>
            <p:nvPr/>
          </p:nvSpPr>
          <p:spPr>
            <a:xfrm>
              <a:off x="4803647" y="1499616"/>
              <a:ext cx="1772411" cy="106375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2"/>
          <p:cNvSpPr txBox="1"/>
          <p:nvPr/>
        </p:nvSpPr>
        <p:spPr>
          <a:xfrm>
            <a:off x="5686771" y="2030603"/>
            <a:ext cx="1428437"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p:cNvGrpSpPr/>
          <p:nvPr/>
        </p:nvGrpSpPr>
        <p:grpSpPr>
          <a:xfrm>
            <a:off x="5525519" y="3057778"/>
            <a:ext cx="1851660" cy="1665732"/>
            <a:chOff x="4782311" y="2807207"/>
            <a:chExt cx="1851660" cy="1665732"/>
          </a:xfrm>
          <a:solidFill>
            <a:schemeClr val="accent1">
              <a:lumMod val="60000"/>
              <a:lumOff val="40000"/>
            </a:schemeClr>
          </a:solidFill>
        </p:grpSpPr>
        <p:sp>
          <p:nvSpPr>
            <p:cNvPr id="15" name="object 14"/>
            <p:cNvSpPr/>
            <p:nvPr/>
          </p:nvSpPr>
          <p:spPr>
            <a:xfrm>
              <a:off x="5062727" y="3073907"/>
              <a:ext cx="237744" cy="139903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5"/>
            <p:cNvSpPr/>
            <p:nvPr/>
          </p:nvSpPr>
          <p:spPr>
            <a:xfrm>
              <a:off x="5084063" y="3095243"/>
              <a:ext cx="158496" cy="1319784"/>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6"/>
            <p:cNvSpPr/>
            <p:nvPr/>
          </p:nvSpPr>
          <p:spPr>
            <a:xfrm>
              <a:off x="4782311" y="2807207"/>
              <a:ext cx="1851660" cy="114300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7"/>
            <p:cNvSpPr/>
            <p:nvPr/>
          </p:nvSpPr>
          <p:spPr>
            <a:xfrm>
              <a:off x="4888991" y="2839211"/>
              <a:ext cx="1677923" cy="111556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8"/>
            <p:cNvSpPr/>
            <p:nvPr/>
          </p:nvSpPr>
          <p:spPr>
            <a:xfrm>
              <a:off x="4803647" y="2828543"/>
              <a:ext cx="1772411" cy="106375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19"/>
          <p:cNvSpPr txBox="1"/>
          <p:nvPr/>
        </p:nvSpPr>
        <p:spPr>
          <a:xfrm>
            <a:off x="5636462" y="3137155"/>
            <a:ext cx="1551048" cy="881523"/>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1" name="object 20"/>
          <p:cNvGrpSpPr/>
          <p:nvPr/>
        </p:nvGrpSpPr>
        <p:grpSpPr>
          <a:xfrm>
            <a:off x="5525519" y="4388230"/>
            <a:ext cx="2790443" cy="1141476"/>
            <a:chOff x="4782311" y="4137659"/>
            <a:chExt cx="2790443" cy="1141476"/>
          </a:xfrm>
          <a:solidFill>
            <a:schemeClr val="accent1">
              <a:lumMod val="60000"/>
              <a:lumOff val="40000"/>
            </a:schemeClr>
          </a:solidFill>
        </p:grpSpPr>
        <p:sp>
          <p:nvSpPr>
            <p:cNvPr id="22" name="object 21"/>
            <p:cNvSpPr/>
            <p:nvPr/>
          </p:nvSpPr>
          <p:spPr>
            <a:xfrm>
              <a:off x="5146547" y="4319015"/>
              <a:ext cx="2426207" cy="23926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2"/>
            <p:cNvSpPr/>
            <p:nvPr/>
          </p:nvSpPr>
          <p:spPr>
            <a:xfrm>
              <a:off x="5167883" y="4340351"/>
              <a:ext cx="2346960" cy="160019"/>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23"/>
            <p:cNvSpPr/>
            <p:nvPr/>
          </p:nvSpPr>
          <p:spPr>
            <a:xfrm>
              <a:off x="4782311" y="4137659"/>
              <a:ext cx="1851660" cy="114147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4"/>
            <p:cNvSpPr/>
            <p:nvPr/>
          </p:nvSpPr>
          <p:spPr>
            <a:xfrm>
              <a:off x="4850891" y="4273295"/>
              <a:ext cx="1755648" cy="90525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25"/>
            <p:cNvSpPr/>
            <p:nvPr/>
          </p:nvSpPr>
          <p:spPr>
            <a:xfrm>
              <a:off x="4803647" y="4158995"/>
              <a:ext cx="1772411" cy="106222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7" name="object 26"/>
          <p:cNvSpPr txBox="1"/>
          <p:nvPr/>
        </p:nvSpPr>
        <p:spPr>
          <a:xfrm>
            <a:off x="5720973" y="4571491"/>
            <a:ext cx="1403985" cy="66484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8" name="object 27"/>
          <p:cNvGrpSpPr/>
          <p:nvPr/>
        </p:nvGrpSpPr>
        <p:grpSpPr>
          <a:xfrm>
            <a:off x="7883148" y="3324478"/>
            <a:ext cx="1859280" cy="2205228"/>
            <a:chOff x="7139940" y="3073907"/>
            <a:chExt cx="1859280" cy="2205228"/>
          </a:xfrm>
          <a:solidFill>
            <a:schemeClr val="accent1">
              <a:lumMod val="60000"/>
              <a:lumOff val="40000"/>
            </a:schemeClr>
          </a:solidFill>
        </p:grpSpPr>
        <p:sp>
          <p:nvSpPr>
            <p:cNvPr id="29" name="object 28"/>
            <p:cNvSpPr/>
            <p:nvPr/>
          </p:nvSpPr>
          <p:spPr>
            <a:xfrm>
              <a:off x="7418832" y="3073907"/>
              <a:ext cx="239268" cy="139903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29"/>
            <p:cNvSpPr/>
            <p:nvPr/>
          </p:nvSpPr>
          <p:spPr>
            <a:xfrm>
              <a:off x="7440168" y="3095243"/>
              <a:ext cx="160020" cy="1319784"/>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0"/>
            <p:cNvSpPr/>
            <p:nvPr/>
          </p:nvSpPr>
          <p:spPr>
            <a:xfrm>
              <a:off x="7139940" y="4137659"/>
              <a:ext cx="1851659" cy="114147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1"/>
            <p:cNvSpPr/>
            <p:nvPr/>
          </p:nvSpPr>
          <p:spPr>
            <a:xfrm>
              <a:off x="7173468" y="4378451"/>
              <a:ext cx="1825752" cy="694944"/>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2"/>
            <p:cNvSpPr/>
            <p:nvPr/>
          </p:nvSpPr>
          <p:spPr>
            <a:xfrm>
              <a:off x="7161276" y="4158995"/>
              <a:ext cx="1772412" cy="106222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4" name="object 33"/>
          <p:cNvSpPr txBox="1"/>
          <p:nvPr/>
        </p:nvSpPr>
        <p:spPr>
          <a:xfrm>
            <a:off x="8043929" y="4676013"/>
            <a:ext cx="148399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p:cNvGrpSpPr/>
          <p:nvPr/>
        </p:nvGrpSpPr>
        <p:grpSpPr>
          <a:xfrm>
            <a:off x="7883148" y="1995550"/>
            <a:ext cx="1868423" cy="2205228"/>
            <a:chOff x="7139940" y="1744979"/>
            <a:chExt cx="1868423" cy="2205228"/>
          </a:xfrm>
          <a:solidFill>
            <a:schemeClr val="accent1">
              <a:lumMod val="60000"/>
              <a:lumOff val="40000"/>
            </a:schemeClr>
          </a:solidFill>
        </p:grpSpPr>
        <p:sp>
          <p:nvSpPr>
            <p:cNvPr id="36" name="object 35"/>
            <p:cNvSpPr/>
            <p:nvPr/>
          </p:nvSpPr>
          <p:spPr>
            <a:xfrm>
              <a:off x="7418832" y="1744979"/>
              <a:ext cx="239268" cy="139903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6"/>
            <p:cNvSpPr/>
            <p:nvPr/>
          </p:nvSpPr>
          <p:spPr>
            <a:xfrm>
              <a:off x="7440168" y="1766315"/>
              <a:ext cx="160020" cy="1319784"/>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37"/>
            <p:cNvSpPr/>
            <p:nvPr/>
          </p:nvSpPr>
          <p:spPr>
            <a:xfrm>
              <a:off x="7139940" y="2807207"/>
              <a:ext cx="1851659" cy="114300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9" name="object 38"/>
            <p:cNvSpPr/>
            <p:nvPr/>
          </p:nvSpPr>
          <p:spPr>
            <a:xfrm>
              <a:off x="7164324" y="3047999"/>
              <a:ext cx="1844039" cy="69646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39"/>
            <p:cNvSpPr/>
            <p:nvPr/>
          </p:nvSpPr>
          <p:spPr>
            <a:xfrm>
              <a:off x="7161276" y="2828543"/>
              <a:ext cx="1772412" cy="106375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1" name="object 40"/>
          <p:cNvSpPr txBox="1"/>
          <p:nvPr/>
        </p:nvSpPr>
        <p:spPr>
          <a:xfrm>
            <a:off x="8034786" y="3346576"/>
            <a:ext cx="149288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p:cNvGrpSpPr/>
          <p:nvPr/>
        </p:nvGrpSpPr>
        <p:grpSpPr>
          <a:xfrm>
            <a:off x="7883148" y="1728851"/>
            <a:ext cx="2790443" cy="1143000"/>
            <a:chOff x="7139940" y="1478280"/>
            <a:chExt cx="2790443" cy="1143000"/>
          </a:xfrm>
          <a:solidFill>
            <a:schemeClr val="accent1">
              <a:lumMod val="60000"/>
              <a:lumOff val="40000"/>
            </a:schemeClr>
          </a:solidFill>
        </p:grpSpPr>
        <p:sp>
          <p:nvSpPr>
            <p:cNvPr id="43" name="object 42"/>
            <p:cNvSpPr/>
            <p:nvPr/>
          </p:nvSpPr>
          <p:spPr>
            <a:xfrm>
              <a:off x="7504176" y="1661160"/>
              <a:ext cx="2426207" cy="237744"/>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43"/>
            <p:cNvSpPr/>
            <p:nvPr/>
          </p:nvSpPr>
          <p:spPr>
            <a:xfrm>
              <a:off x="7525512" y="1682496"/>
              <a:ext cx="2346959" cy="15849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44"/>
            <p:cNvSpPr/>
            <p:nvPr/>
          </p:nvSpPr>
          <p:spPr>
            <a:xfrm>
              <a:off x="7139940" y="1478280"/>
              <a:ext cx="1851659" cy="114300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45"/>
            <p:cNvSpPr/>
            <p:nvPr/>
          </p:nvSpPr>
          <p:spPr>
            <a:xfrm>
              <a:off x="7226808" y="1615440"/>
              <a:ext cx="1717548" cy="903731"/>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46"/>
            <p:cNvSpPr/>
            <p:nvPr/>
          </p:nvSpPr>
          <p:spPr>
            <a:xfrm>
              <a:off x="7161276" y="1499616"/>
              <a:ext cx="1772412" cy="106375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8" name="object 47"/>
          <p:cNvSpPr txBox="1">
            <a:spLocks noGrp="1"/>
          </p:cNvSpPr>
          <p:nvPr/>
        </p:nvSpPr>
        <p:spPr>
          <a:xfrm>
            <a:off x="8097269" y="1911476"/>
            <a:ext cx="1373505" cy="673100"/>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49" name="object 48"/>
          <p:cNvGrpSpPr/>
          <p:nvPr/>
        </p:nvGrpSpPr>
        <p:grpSpPr>
          <a:xfrm>
            <a:off x="10239251" y="1728851"/>
            <a:ext cx="1894331" cy="1143000"/>
            <a:chOff x="9496043" y="1478280"/>
            <a:chExt cx="1894331" cy="1143000"/>
          </a:xfrm>
          <a:solidFill>
            <a:schemeClr val="accent1">
              <a:lumMod val="60000"/>
              <a:lumOff val="40000"/>
            </a:schemeClr>
          </a:solidFill>
        </p:grpSpPr>
        <p:sp>
          <p:nvSpPr>
            <p:cNvPr id="50" name="object 49"/>
            <p:cNvSpPr/>
            <p:nvPr/>
          </p:nvSpPr>
          <p:spPr>
            <a:xfrm>
              <a:off x="9496043" y="1478280"/>
              <a:ext cx="1851659" cy="114300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50"/>
            <p:cNvSpPr/>
            <p:nvPr/>
          </p:nvSpPr>
          <p:spPr>
            <a:xfrm>
              <a:off x="9497567" y="1615440"/>
              <a:ext cx="1892807" cy="903731"/>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51"/>
            <p:cNvSpPr/>
            <p:nvPr/>
          </p:nvSpPr>
          <p:spPr>
            <a:xfrm>
              <a:off x="9517379" y="1499616"/>
              <a:ext cx="1772412" cy="106375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3" name="object 52"/>
          <p:cNvSpPr txBox="1"/>
          <p:nvPr/>
        </p:nvSpPr>
        <p:spPr>
          <a:xfrm>
            <a:off x="10383524" y="1911476"/>
            <a:ext cx="1539240" cy="670560"/>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714772" y="6025573"/>
            <a:ext cx="2577928" cy="364764"/>
          </a:xfrm>
          <a:solidFill>
            <a:schemeClr val="accent1">
              <a:lumMod val="60000"/>
              <a:lumOff val="40000"/>
            </a:schemeClr>
          </a:solidFill>
          <a:ln>
            <a:solidFill>
              <a:srgbClr val="0948CB"/>
            </a:solidFill>
          </a:ln>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134486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https://github.com/SezhiyanP4597/IBM-data-science-Practice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5" name="object 6"/>
          <p:cNvGrpSpPr/>
          <p:nvPr/>
        </p:nvGrpSpPr>
        <p:grpSpPr>
          <a:xfrm>
            <a:off x="5254751" y="1377504"/>
            <a:ext cx="2581585" cy="2105193"/>
            <a:chOff x="5111496" y="713231"/>
            <a:chExt cx="2621280" cy="2318005"/>
          </a:xfrm>
          <a:solidFill>
            <a:schemeClr val="accent1">
              <a:lumMod val="60000"/>
              <a:lumOff val="40000"/>
            </a:schemeClr>
          </a:solidFill>
        </p:grpSpPr>
        <p:sp>
          <p:nvSpPr>
            <p:cNvPr id="90" name="object 7"/>
            <p:cNvSpPr/>
            <p:nvPr/>
          </p:nvSpPr>
          <p:spPr>
            <a:xfrm>
              <a:off x="5506212" y="1098804"/>
              <a:ext cx="304800" cy="1932432"/>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1" name="object 8"/>
            <p:cNvSpPr/>
            <p:nvPr/>
          </p:nvSpPr>
          <p:spPr>
            <a:xfrm>
              <a:off x="5527548" y="1110995"/>
              <a:ext cx="225551" cy="186232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2" name="object 9"/>
            <p:cNvSpPr/>
            <p:nvPr/>
          </p:nvSpPr>
          <p:spPr>
            <a:xfrm>
              <a:off x="5111496" y="713231"/>
              <a:ext cx="2580131" cy="158038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3" name="object 10"/>
            <p:cNvSpPr/>
            <p:nvPr/>
          </p:nvSpPr>
          <p:spPr>
            <a:xfrm>
              <a:off x="5134356" y="1037843"/>
              <a:ext cx="2598420" cy="981455"/>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4" name="object 11"/>
            <p:cNvSpPr/>
            <p:nvPr/>
          </p:nvSpPr>
          <p:spPr>
            <a:xfrm>
              <a:off x="5132832" y="734567"/>
              <a:ext cx="2500884" cy="1501139"/>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6" name="object 12"/>
          <p:cNvSpPr txBox="1"/>
          <p:nvPr/>
        </p:nvSpPr>
        <p:spPr>
          <a:xfrm>
            <a:off x="5457825" y="1768410"/>
            <a:ext cx="2089408" cy="653384"/>
          </a:xfrm>
          <a:prstGeom prst="rect">
            <a:avLst/>
          </a:prstGeom>
          <a:solidFill>
            <a:schemeClr val="accent1">
              <a:lumMod val="60000"/>
              <a:lumOff val="40000"/>
            </a:schemeClr>
          </a:solidFill>
          <a:ln>
            <a:solidFill>
              <a:srgbClr val="0948CB"/>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spc="-25" dirty="0">
                <a:solidFill>
                  <a:srgbClr val="FFFFFF"/>
                </a:solidFill>
                <a:latin typeface="Carlito"/>
                <a:cs typeface="Carlito"/>
              </a:rPr>
              <a:t>Request</a:t>
            </a:r>
            <a:r>
              <a:rPr spc="-114" dirty="0">
                <a:solidFill>
                  <a:srgbClr val="FFFFFF"/>
                </a:solidFill>
                <a:latin typeface="Carlito"/>
                <a:cs typeface="Carlito"/>
              </a:rPr>
              <a:t> </a:t>
            </a:r>
            <a:r>
              <a:rPr spc="-5" dirty="0">
                <a:solidFill>
                  <a:srgbClr val="FFFFFF"/>
                </a:solidFill>
                <a:latin typeface="Carlito"/>
                <a:cs typeface="Carlito"/>
              </a:rPr>
              <a:t>Wikipedia</a:t>
            </a:r>
            <a:endParaRPr dirty="0">
              <a:latin typeface="Carlito"/>
              <a:cs typeface="Carlito"/>
            </a:endParaRPr>
          </a:p>
          <a:p>
            <a:pPr marL="13335" algn="ctr">
              <a:lnSpc>
                <a:spcPts val="2520"/>
              </a:lnSpc>
            </a:pPr>
            <a:r>
              <a:rPr spc="-25" dirty="0">
                <a:solidFill>
                  <a:srgbClr val="FFFFFF"/>
                </a:solidFill>
                <a:latin typeface="Carlito"/>
                <a:cs typeface="Carlito"/>
              </a:rPr>
              <a:t>html</a:t>
            </a:r>
            <a:endParaRPr dirty="0">
              <a:latin typeface="Carlito"/>
              <a:cs typeface="Carlito"/>
            </a:endParaRPr>
          </a:p>
        </p:txBody>
      </p:sp>
      <p:grpSp>
        <p:nvGrpSpPr>
          <p:cNvPr id="57" name="object 13"/>
          <p:cNvGrpSpPr/>
          <p:nvPr/>
        </p:nvGrpSpPr>
        <p:grpSpPr>
          <a:xfrm>
            <a:off x="5254752" y="3253549"/>
            <a:ext cx="2541059" cy="2105192"/>
            <a:chOff x="5111496" y="2589276"/>
            <a:chExt cx="2580131" cy="2318004"/>
          </a:xfrm>
          <a:solidFill>
            <a:schemeClr val="accent1">
              <a:lumMod val="60000"/>
              <a:lumOff val="40000"/>
            </a:schemeClr>
          </a:solidFill>
        </p:grpSpPr>
        <p:sp>
          <p:nvSpPr>
            <p:cNvPr id="85" name="object 14"/>
            <p:cNvSpPr/>
            <p:nvPr/>
          </p:nvSpPr>
          <p:spPr>
            <a:xfrm>
              <a:off x="5506212" y="2965704"/>
              <a:ext cx="304800" cy="194157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6" name="object 15"/>
            <p:cNvSpPr/>
            <p:nvPr/>
          </p:nvSpPr>
          <p:spPr>
            <a:xfrm>
              <a:off x="5527548" y="2987040"/>
              <a:ext cx="225551" cy="186232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7" name="object 16"/>
            <p:cNvSpPr/>
            <p:nvPr/>
          </p:nvSpPr>
          <p:spPr>
            <a:xfrm>
              <a:off x="5111496" y="2589276"/>
              <a:ext cx="2580131" cy="158038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8" name="object 17"/>
            <p:cNvSpPr/>
            <p:nvPr/>
          </p:nvSpPr>
          <p:spPr>
            <a:xfrm>
              <a:off x="5334000" y="2913888"/>
              <a:ext cx="2135124" cy="98145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9" name="object 18"/>
            <p:cNvSpPr/>
            <p:nvPr/>
          </p:nvSpPr>
          <p:spPr>
            <a:xfrm>
              <a:off x="5132832" y="2610612"/>
              <a:ext cx="2500884" cy="1501139"/>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8" name="object 19"/>
          <p:cNvSpPr txBox="1"/>
          <p:nvPr/>
        </p:nvSpPr>
        <p:spPr>
          <a:xfrm>
            <a:off x="5657849" y="3644962"/>
            <a:ext cx="1683533" cy="653384"/>
          </a:xfrm>
          <a:prstGeom prst="rect">
            <a:avLst/>
          </a:prstGeom>
          <a:solidFill>
            <a:schemeClr val="accent1">
              <a:lumMod val="60000"/>
              <a:lumOff val="40000"/>
            </a:schemeClr>
          </a:solidFill>
          <a:ln>
            <a:solidFill>
              <a:srgbClr val="0948CB"/>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spc="-15" dirty="0">
                <a:solidFill>
                  <a:srgbClr val="FFFFFF"/>
                </a:solidFill>
                <a:latin typeface="Carlito"/>
                <a:cs typeface="Carlito"/>
              </a:rPr>
              <a:t>BeautifulSoup</a:t>
            </a:r>
            <a:endParaRPr dirty="0">
              <a:latin typeface="Carlito"/>
              <a:cs typeface="Carlito"/>
            </a:endParaRPr>
          </a:p>
          <a:p>
            <a:pPr marL="12700">
              <a:lnSpc>
                <a:spcPts val="2520"/>
              </a:lnSpc>
            </a:pPr>
            <a:r>
              <a:rPr spc="-20" dirty="0">
                <a:solidFill>
                  <a:srgbClr val="FFFFFF"/>
                </a:solidFill>
                <a:latin typeface="Carlito"/>
                <a:cs typeface="Carlito"/>
              </a:rPr>
              <a:t>html5lib</a:t>
            </a:r>
            <a:r>
              <a:rPr spc="-105" dirty="0">
                <a:solidFill>
                  <a:srgbClr val="FFFFFF"/>
                </a:solidFill>
                <a:latin typeface="Carlito"/>
                <a:cs typeface="Carlito"/>
              </a:rPr>
              <a:t> </a:t>
            </a:r>
            <a:r>
              <a:rPr spc="-35" dirty="0">
                <a:solidFill>
                  <a:srgbClr val="FFFFFF"/>
                </a:solidFill>
                <a:latin typeface="Carlito"/>
                <a:cs typeface="Carlito"/>
              </a:rPr>
              <a:t>Parser</a:t>
            </a:r>
            <a:endParaRPr dirty="0">
              <a:latin typeface="Carlito"/>
              <a:cs typeface="Carlito"/>
            </a:endParaRPr>
          </a:p>
        </p:txBody>
      </p:sp>
      <p:grpSp>
        <p:nvGrpSpPr>
          <p:cNvPr id="59" name="object 20"/>
          <p:cNvGrpSpPr/>
          <p:nvPr/>
        </p:nvGrpSpPr>
        <p:grpSpPr>
          <a:xfrm>
            <a:off x="5254752" y="5129593"/>
            <a:ext cx="3846861" cy="1435295"/>
            <a:chOff x="5111496" y="4465320"/>
            <a:chExt cx="3906011" cy="1580388"/>
          </a:xfrm>
          <a:solidFill>
            <a:schemeClr val="accent1">
              <a:lumMod val="60000"/>
              <a:lumOff val="40000"/>
            </a:schemeClr>
          </a:solidFill>
        </p:grpSpPr>
        <p:sp>
          <p:nvSpPr>
            <p:cNvPr id="80" name="object 21"/>
            <p:cNvSpPr/>
            <p:nvPr/>
          </p:nvSpPr>
          <p:spPr>
            <a:xfrm>
              <a:off x="5625084" y="4721352"/>
              <a:ext cx="3392423" cy="30480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22"/>
            <p:cNvSpPr/>
            <p:nvPr/>
          </p:nvSpPr>
          <p:spPr>
            <a:xfrm>
              <a:off x="5646420" y="4742688"/>
              <a:ext cx="3313176" cy="225551"/>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2" name="object 23"/>
            <p:cNvSpPr/>
            <p:nvPr/>
          </p:nvSpPr>
          <p:spPr>
            <a:xfrm>
              <a:off x="5111496" y="4465320"/>
              <a:ext cx="2580131" cy="158038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24"/>
            <p:cNvSpPr/>
            <p:nvPr/>
          </p:nvSpPr>
          <p:spPr>
            <a:xfrm>
              <a:off x="5289804" y="4789932"/>
              <a:ext cx="2287524" cy="98145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4" name="object 25"/>
            <p:cNvSpPr/>
            <p:nvPr/>
          </p:nvSpPr>
          <p:spPr>
            <a:xfrm>
              <a:off x="5132832" y="4486656"/>
              <a:ext cx="2500884" cy="150114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0" name="object 26"/>
          <p:cNvSpPr txBox="1"/>
          <p:nvPr/>
        </p:nvSpPr>
        <p:spPr>
          <a:xfrm>
            <a:off x="5613272" y="5518594"/>
            <a:ext cx="1774840" cy="660437"/>
          </a:xfrm>
          <a:prstGeom prst="rect">
            <a:avLst/>
          </a:prstGeom>
          <a:solidFill>
            <a:schemeClr val="accent1">
              <a:lumMod val="60000"/>
              <a:lumOff val="40000"/>
            </a:schemeClr>
          </a:solidFill>
          <a:ln>
            <a:solidFill>
              <a:srgbClr val="0948CB"/>
            </a:solidFill>
          </a:ln>
        </p:spPr>
        <p:txBody>
          <a:bodyPr vert="horz" wrap="square" lIns="0" tIns="444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spc="-15" dirty="0">
                <a:solidFill>
                  <a:srgbClr val="FFFFFF"/>
                </a:solidFill>
                <a:latin typeface="Carlito"/>
                <a:cs typeface="Carlito"/>
              </a:rPr>
              <a:t>Find </a:t>
            </a:r>
            <a:r>
              <a:rPr spc="-5" dirty="0">
                <a:solidFill>
                  <a:srgbClr val="FFFFFF"/>
                </a:solidFill>
                <a:latin typeface="Carlito"/>
                <a:cs typeface="Carlito"/>
              </a:rPr>
              <a:t>launch</a:t>
            </a:r>
            <a:r>
              <a:rPr spc="-145" dirty="0">
                <a:solidFill>
                  <a:srgbClr val="FFFFFF"/>
                </a:solidFill>
                <a:latin typeface="Carlito"/>
                <a:cs typeface="Carlito"/>
              </a:rPr>
              <a:t> </a:t>
            </a:r>
            <a:r>
              <a:rPr spc="-40" dirty="0">
                <a:solidFill>
                  <a:srgbClr val="FFFFFF"/>
                </a:solidFill>
                <a:latin typeface="Carlito"/>
                <a:cs typeface="Carlito"/>
              </a:rPr>
              <a:t>info  </a:t>
            </a:r>
            <a:r>
              <a:rPr spc="-25" dirty="0">
                <a:solidFill>
                  <a:srgbClr val="FFFFFF"/>
                </a:solidFill>
                <a:latin typeface="Carlito"/>
                <a:cs typeface="Carlito"/>
              </a:rPr>
              <a:t>html</a:t>
            </a:r>
            <a:r>
              <a:rPr spc="-70" dirty="0">
                <a:solidFill>
                  <a:srgbClr val="FFFFFF"/>
                </a:solidFill>
                <a:latin typeface="Carlito"/>
                <a:cs typeface="Carlito"/>
              </a:rPr>
              <a:t> </a:t>
            </a:r>
            <a:r>
              <a:rPr spc="-20" dirty="0">
                <a:solidFill>
                  <a:srgbClr val="FFFFFF"/>
                </a:solidFill>
                <a:latin typeface="Carlito"/>
                <a:cs typeface="Carlito"/>
              </a:rPr>
              <a:t>table</a:t>
            </a:r>
            <a:endParaRPr dirty="0">
              <a:latin typeface="Carlito"/>
              <a:cs typeface="Carlito"/>
            </a:endParaRPr>
          </a:p>
        </p:txBody>
      </p:sp>
      <p:grpSp>
        <p:nvGrpSpPr>
          <p:cNvPr id="61" name="object 27"/>
          <p:cNvGrpSpPr/>
          <p:nvPr/>
        </p:nvGrpSpPr>
        <p:grpSpPr>
          <a:xfrm>
            <a:off x="8581644" y="3629977"/>
            <a:ext cx="2541059" cy="2797234"/>
            <a:chOff x="8438388" y="2965704"/>
            <a:chExt cx="2580131" cy="3080004"/>
          </a:xfrm>
          <a:solidFill>
            <a:schemeClr val="accent1">
              <a:lumMod val="60000"/>
              <a:lumOff val="40000"/>
            </a:schemeClr>
          </a:solidFill>
        </p:grpSpPr>
        <p:sp>
          <p:nvSpPr>
            <p:cNvPr id="75" name="object 28"/>
            <p:cNvSpPr/>
            <p:nvPr/>
          </p:nvSpPr>
          <p:spPr>
            <a:xfrm>
              <a:off x="8833104" y="2965704"/>
              <a:ext cx="304800" cy="194157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29"/>
            <p:cNvSpPr/>
            <p:nvPr/>
          </p:nvSpPr>
          <p:spPr>
            <a:xfrm>
              <a:off x="8854440" y="2987040"/>
              <a:ext cx="225551" cy="186232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0"/>
            <p:cNvSpPr/>
            <p:nvPr/>
          </p:nvSpPr>
          <p:spPr>
            <a:xfrm>
              <a:off x="8438388" y="4465320"/>
              <a:ext cx="2580131" cy="158038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8" name="object 31"/>
            <p:cNvSpPr/>
            <p:nvPr/>
          </p:nvSpPr>
          <p:spPr>
            <a:xfrm>
              <a:off x="8546592" y="4943855"/>
              <a:ext cx="2363724" cy="67360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9" name="object 32"/>
            <p:cNvSpPr/>
            <p:nvPr/>
          </p:nvSpPr>
          <p:spPr>
            <a:xfrm>
              <a:off x="8459724" y="4486656"/>
              <a:ext cx="2500883" cy="1501140"/>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2" name="object 33"/>
          <p:cNvSpPr txBox="1"/>
          <p:nvPr/>
        </p:nvSpPr>
        <p:spPr>
          <a:xfrm>
            <a:off x="8870696" y="5672263"/>
            <a:ext cx="1914301" cy="289182"/>
          </a:xfrm>
          <a:prstGeom prst="rect">
            <a:avLst/>
          </a:prstGeom>
          <a:solidFill>
            <a:schemeClr val="accent1">
              <a:lumMod val="60000"/>
              <a:lumOff val="40000"/>
            </a:schemeClr>
          </a:solidFill>
          <a:ln>
            <a:solidFill>
              <a:srgbClr val="0948CB"/>
            </a:solidFill>
          </a:ln>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pc="-40" dirty="0">
                <a:solidFill>
                  <a:srgbClr val="FFFFFF"/>
                </a:solidFill>
                <a:latin typeface="Carlito"/>
                <a:cs typeface="Carlito"/>
              </a:rPr>
              <a:t>Create</a:t>
            </a:r>
            <a:r>
              <a:rPr spc="-70" dirty="0">
                <a:solidFill>
                  <a:srgbClr val="FFFFFF"/>
                </a:solidFill>
                <a:latin typeface="Carlito"/>
                <a:cs typeface="Carlito"/>
              </a:rPr>
              <a:t> </a:t>
            </a:r>
            <a:r>
              <a:rPr spc="-10" dirty="0">
                <a:solidFill>
                  <a:srgbClr val="FFFFFF"/>
                </a:solidFill>
                <a:latin typeface="Carlito"/>
                <a:cs typeface="Carlito"/>
              </a:rPr>
              <a:t>dictionary</a:t>
            </a:r>
            <a:endParaRPr dirty="0">
              <a:latin typeface="Carlito"/>
              <a:cs typeface="Carlito"/>
            </a:endParaRPr>
          </a:p>
        </p:txBody>
      </p:sp>
      <p:grpSp>
        <p:nvGrpSpPr>
          <p:cNvPr id="63" name="object 34"/>
          <p:cNvGrpSpPr/>
          <p:nvPr/>
        </p:nvGrpSpPr>
        <p:grpSpPr>
          <a:xfrm>
            <a:off x="8581644" y="1753933"/>
            <a:ext cx="2541059" cy="2826300"/>
            <a:chOff x="8438388" y="1089660"/>
            <a:chExt cx="2580131" cy="3112008"/>
          </a:xfrm>
          <a:solidFill>
            <a:schemeClr val="accent1">
              <a:lumMod val="60000"/>
              <a:lumOff val="40000"/>
            </a:schemeClr>
          </a:solidFill>
        </p:grpSpPr>
        <p:sp>
          <p:nvSpPr>
            <p:cNvPr id="70" name="object 35"/>
            <p:cNvSpPr/>
            <p:nvPr/>
          </p:nvSpPr>
          <p:spPr>
            <a:xfrm>
              <a:off x="8833104" y="1089660"/>
              <a:ext cx="304800" cy="1941576"/>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1" name="object 36"/>
            <p:cNvSpPr/>
            <p:nvPr/>
          </p:nvSpPr>
          <p:spPr>
            <a:xfrm>
              <a:off x="8854440" y="1110996"/>
              <a:ext cx="225551" cy="1862327"/>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object 37"/>
            <p:cNvSpPr/>
            <p:nvPr/>
          </p:nvSpPr>
          <p:spPr>
            <a:xfrm>
              <a:off x="8438388" y="2589276"/>
              <a:ext cx="2580131" cy="158038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3" name="object 38"/>
            <p:cNvSpPr/>
            <p:nvPr/>
          </p:nvSpPr>
          <p:spPr>
            <a:xfrm>
              <a:off x="8659368" y="2606040"/>
              <a:ext cx="2203704" cy="159562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4" name="object 39"/>
            <p:cNvSpPr/>
            <p:nvPr/>
          </p:nvSpPr>
          <p:spPr>
            <a:xfrm>
              <a:off x="8459724" y="2610612"/>
              <a:ext cx="2500883" cy="1501139"/>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4" name="object 40"/>
          <p:cNvSpPr txBox="1"/>
          <p:nvPr/>
        </p:nvSpPr>
        <p:spPr>
          <a:xfrm>
            <a:off x="8983472" y="3335084"/>
            <a:ext cx="1682282" cy="1059649"/>
          </a:xfrm>
          <a:prstGeom prst="rect">
            <a:avLst/>
          </a:prstGeom>
          <a:solidFill>
            <a:schemeClr val="accent1">
              <a:lumMod val="60000"/>
              <a:lumOff val="40000"/>
            </a:schemeClr>
          </a:solidFill>
          <a:ln>
            <a:solidFill>
              <a:srgbClr val="0948CB"/>
            </a:solidFill>
          </a:ln>
        </p:spPr>
        <p:txBody>
          <a:bodyPr vert="horz" wrap="square" lIns="0" tIns="400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1600"/>
              </a:lnSpc>
              <a:spcBef>
                <a:spcPts val="315"/>
              </a:spcBef>
            </a:pPr>
            <a:r>
              <a:rPr spc="-45" dirty="0">
                <a:solidFill>
                  <a:srgbClr val="FFFFFF"/>
                </a:solidFill>
                <a:latin typeface="Carlito"/>
                <a:cs typeface="Carlito"/>
              </a:rPr>
              <a:t>Iterate</a:t>
            </a:r>
            <a:r>
              <a:rPr spc="-135" dirty="0">
                <a:solidFill>
                  <a:srgbClr val="FFFFFF"/>
                </a:solidFill>
                <a:latin typeface="Carlito"/>
                <a:cs typeface="Carlito"/>
              </a:rPr>
              <a:t> </a:t>
            </a:r>
            <a:r>
              <a:rPr spc="-20" dirty="0">
                <a:solidFill>
                  <a:srgbClr val="FFFFFF"/>
                </a:solidFill>
                <a:latin typeface="Carlito"/>
                <a:cs typeface="Carlito"/>
              </a:rPr>
              <a:t>through  table </a:t>
            </a:r>
            <a:r>
              <a:rPr spc="-5" dirty="0">
                <a:solidFill>
                  <a:srgbClr val="FFFFFF"/>
                </a:solidFill>
                <a:latin typeface="Carlito"/>
                <a:cs typeface="Carlito"/>
              </a:rPr>
              <a:t>cells </a:t>
            </a:r>
            <a:r>
              <a:rPr spc="-30" dirty="0">
                <a:solidFill>
                  <a:srgbClr val="FFFFFF"/>
                </a:solidFill>
                <a:latin typeface="Carlito"/>
                <a:cs typeface="Carlito"/>
              </a:rPr>
              <a:t>to  extract </a:t>
            </a:r>
            <a:r>
              <a:rPr spc="-35" dirty="0">
                <a:solidFill>
                  <a:srgbClr val="FFFFFF"/>
                </a:solidFill>
                <a:latin typeface="Carlito"/>
                <a:cs typeface="Carlito"/>
              </a:rPr>
              <a:t>data </a:t>
            </a:r>
            <a:r>
              <a:rPr spc="-30" dirty="0">
                <a:solidFill>
                  <a:srgbClr val="FFFFFF"/>
                </a:solidFill>
                <a:latin typeface="Carlito"/>
                <a:cs typeface="Carlito"/>
              </a:rPr>
              <a:t>to  </a:t>
            </a:r>
            <a:r>
              <a:rPr spc="-10" dirty="0">
                <a:solidFill>
                  <a:srgbClr val="FFFFFF"/>
                </a:solidFill>
                <a:latin typeface="Carlito"/>
                <a:cs typeface="Carlito"/>
              </a:rPr>
              <a:t>dictionary</a:t>
            </a:r>
            <a:endParaRPr dirty="0">
              <a:latin typeface="Carlito"/>
              <a:cs typeface="Carlito"/>
            </a:endParaRPr>
          </a:p>
        </p:txBody>
      </p:sp>
      <p:grpSp>
        <p:nvGrpSpPr>
          <p:cNvPr id="65" name="object 41"/>
          <p:cNvGrpSpPr/>
          <p:nvPr/>
        </p:nvGrpSpPr>
        <p:grpSpPr>
          <a:xfrm>
            <a:off x="8581644" y="1377504"/>
            <a:ext cx="2541059" cy="1435295"/>
            <a:chOff x="8438388" y="713231"/>
            <a:chExt cx="2580131" cy="1580388"/>
          </a:xfrm>
          <a:solidFill>
            <a:schemeClr val="accent1">
              <a:lumMod val="60000"/>
              <a:lumOff val="40000"/>
            </a:schemeClr>
          </a:solidFill>
        </p:grpSpPr>
        <p:sp>
          <p:nvSpPr>
            <p:cNvPr id="67" name="object 42"/>
            <p:cNvSpPr/>
            <p:nvPr/>
          </p:nvSpPr>
          <p:spPr>
            <a:xfrm>
              <a:off x="8438388" y="713231"/>
              <a:ext cx="2580131" cy="1580388"/>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43"/>
            <p:cNvSpPr/>
            <p:nvPr/>
          </p:nvSpPr>
          <p:spPr>
            <a:xfrm>
              <a:off x="8525256" y="1037843"/>
              <a:ext cx="2468879" cy="981455"/>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9" name="object 44"/>
            <p:cNvSpPr/>
            <p:nvPr/>
          </p:nvSpPr>
          <p:spPr>
            <a:xfrm>
              <a:off x="8459724" y="734567"/>
              <a:ext cx="2500883" cy="1501139"/>
            </a:xfrm>
            <a:prstGeom prst="rect">
              <a:avLst/>
            </a:prstGeom>
            <a:grpFill/>
            <a:ln>
              <a:solidFill>
                <a:srgbClr val="0948CB"/>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6" name="object 45"/>
          <p:cNvSpPr txBox="1"/>
          <p:nvPr/>
        </p:nvSpPr>
        <p:spPr>
          <a:xfrm>
            <a:off x="8849360" y="1765364"/>
            <a:ext cx="1953074" cy="661719"/>
          </a:xfrm>
          <a:prstGeom prst="rect">
            <a:avLst/>
          </a:prstGeom>
          <a:solidFill>
            <a:schemeClr val="accent1">
              <a:lumMod val="60000"/>
              <a:lumOff val="40000"/>
            </a:schemeClr>
          </a:solidFill>
          <a:ln>
            <a:solidFill>
              <a:srgbClr val="0948CB"/>
            </a:solidFill>
          </a:ln>
        </p:spPr>
        <p:txBody>
          <a:bodyPr vert="horz" wrap="square" lIns="0" tIns="4571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59"/>
              </a:spcBef>
            </a:pPr>
            <a:r>
              <a:rPr spc="-20" dirty="0">
                <a:solidFill>
                  <a:srgbClr val="FFFFFF"/>
                </a:solidFill>
                <a:latin typeface="Carlito"/>
                <a:cs typeface="Carlito"/>
              </a:rPr>
              <a:t>Cast </a:t>
            </a:r>
            <a:r>
              <a:rPr spc="-5" dirty="0">
                <a:solidFill>
                  <a:srgbClr val="FFFFFF"/>
                </a:solidFill>
                <a:latin typeface="Carlito"/>
                <a:cs typeface="Carlito"/>
              </a:rPr>
              <a:t>dictionary</a:t>
            </a:r>
            <a:r>
              <a:rPr spc="-135" dirty="0">
                <a:solidFill>
                  <a:srgbClr val="FFFFFF"/>
                </a:solidFill>
                <a:latin typeface="Carlito"/>
                <a:cs typeface="Carlito"/>
              </a:rPr>
              <a:t> </a:t>
            </a:r>
            <a:r>
              <a:rPr spc="-60" dirty="0">
                <a:solidFill>
                  <a:srgbClr val="FFFFFF"/>
                </a:solidFill>
                <a:latin typeface="Carlito"/>
                <a:cs typeface="Carlito"/>
              </a:rPr>
              <a:t>to  </a:t>
            </a:r>
            <a:r>
              <a:rPr spc="-30" dirty="0">
                <a:solidFill>
                  <a:srgbClr val="FFFFFF"/>
                </a:solidFill>
                <a:latin typeface="Carlito"/>
                <a:cs typeface="Carlito"/>
              </a:rPr>
              <a:t>DataFrame</a:t>
            </a:r>
            <a:endParaRPr dirty="0">
              <a:latin typeface="Carlito"/>
              <a:cs typeface="Carlito"/>
            </a:endParaRPr>
          </a:p>
        </p:txBody>
      </p:sp>
    </p:spTree>
    <p:extLst>
      <p:ext uri="{BB962C8B-B14F-4D97-AF65-F5344CB8AC3E}">
        <p14:creationId xmlns:p14="http://schemas.microsoft.com/office/powerpoint/2010/main" val="1385553969"/>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4803</TotalTime>
  <Words>2393</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vt:lpstr>
      <vt:lpstr>-apple-system</vt:lpstr>
      <vt:lpstr>Arial</vt:lpstr>
      <vt:lpstr>Calibri</vt:lpstr>
      <vt:lpstr>Calibri Light</vt:lpstr>
      <vt:lpstr>Carlito</vt:lpstr>
      <vt:lpstr>Courier New</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222</cp:revision>
  <dcterms:created xsi:type="dcterms:W3CDTF">2021-04-29T18:58:34Z</dcterms:created>
  <dcterms:modified xsi:type="dcterms:W3CDTF">2026-01-19T12:53:39Z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